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0" r:id="rId2"/>
    <p:sldId id="319" r:id="rId3"/>
  </p:sldIdLst>
  <p:sldSz cx="5376863" cy="7169150" type="B5ISO"/>
  <p:notesSz cx="6735763" cy="9866313"/>
  <p:custDataLst>
    <p:tags r:id="rId6"/>
  </p:custDataLst>
  <p:defaultTextStyle>
    <a:defPPr>
      <a:defRPr lang="en-US"/>
    </a:defPPr>
    <a:lvl1pPr marL="0" algn="l" defTabSz="35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35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35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35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35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35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35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35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358445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8" userDrawn="1">
          <p15:clr>
            <a:srgbClr val="A4A3A4"/>
          </p15:clr>
        </p15:guide>
        <p15:guide id="2" pos="1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2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434" autoAdjust="0"/>
  </p:normalViewPr>
  <p:slideViewPr>
    <p:cSldViewPr snapToGrid="0" snapToObjects="1">
      <p:cViewPr>
        <p:scale>
          <a:sx n="200" d="100"/>
          <a:sy n="200" d="100"/>
        </p:scale>
        <p:origin x="1416" y="-3336"/>
      </p:cViewPr>
      <p:guideLst>
        <p:guide orient="horz" pos="2258"/>
        <p:guide pos="1694"/>
      </p:guideLst>
    </p:cSldViewPr>
  </p:slideViewPr>
  <p:outlineViewPr>
    <p:cViewPr>
      <p:scale>
        <a:sx n="33" d="100"/>
        <a:sy n="33" d="100"/>
      </p:scale>
      <p:origin x="48" y="22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3DCDAFFD-8746-4443-81EC-3CADAEFA4F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C87E2D3-9F2D-9C41-AD46-B412D53B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99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F471351-C368-BD48-A876-882C50F60E99}" type="datetimeFigureOut">
              <a:rPr lang="de-CH" smtClean="0"/>
              <a:t>14.10.2025</a:t>
            </a:fld>
            <a:endParaRPr lang="de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A8314C5-CCE0-704A-BEEC-67570A558D9E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919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58445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358445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358445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358445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358445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358445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358445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358445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358445" rtl="0" eaLnBrk="1" latinLnBrk="0" hangingPunct="1">
      <a:defRPr sz="9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14C5-CCE0-704A-BEEC-67570A558D9E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589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1200" y="739775"/>
            <a:ext cx="2773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14C5-CCE0-704A-BEEC-67570A558D9E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524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561644"/>
            <a:ext cx="4776303" cy="6075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383252" y="6486510"/>
            <a:ext cx="2519471" cy="32858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9" baseline="0">
                <a:solidFill>
                  <a:srgbClr val="236192"/>
                </a:solidFill>
              </a:defRPr>
            </a:lvl1pPr>
            <a:lvl2pPr marL="517738" indent="0">
              <a:buNone/>
              <a:defRPr sz="1359">
                <a:solidFill>
                  <a:srgbClr val="FFFFFF"/>
                </a:solidFill>
              </a:defRPr>
            </a:lvl2pPr>
            <a:lvl3pPr marL="1035475" indent="0">
              <a:buNone/>
              <a:defRPr sz="1359">
                <a:solidFill>
                  <a:srgbClr val="FFFFFF"/>
                </a:solidFill>
              </a:defRPr>
            </a:lvl3pPr>
            <a:lvl4pPr marL="1553213" indent="0">
              <a:buNone/>
              <a:defRPr sz="1359">
                <a:solidFill>
                  <a:srgbClr val="FFFFFF"/>
                </a:solidFill>
              </a:defRPr>
            </a:lvl4pPr>
            <a:lvl5pPr marL="2070951" indent="0">
              <a:buNone/>
              <a:defRPr sz="1359">
                <a:solidFill>
                  <a:srgbClr val="FFFFFF"/>
                </a:solidFill>
              </a:defRPr>
            </a:lvl5pPr>
          </a:lstStyle>
          <a:p>
            <a:pPr lvl="0"/>
            <a:r>
              <a:rPr lang="de-CH" dirty="0"/>
              <a:t>Name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presenter</a:t>
            </a:r>
            <a:r>
              <a:rPr lang="de-CH" dirty="0"/>
              <a:t> | </a:t>
            </a:r>
            <a:r>
              <a:rPr lang="de-CH" dirty="0" err="1"/>
              <a:t>date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name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event</a:t>
            </a:r>
            <a:endParaRPr lang="de-CH" dirty="0"/>
          </a:p>
        </p:txBody>
      </p:sp>
      <p:pic>
        <p:nvPicPr>
          <p:cNvPr id="4" name="Picture 3" descr="**PPT_graphics MC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6863" cy="62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996" y="2549921"/>
            <a:ext cx="4772875" cy="13105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eaLnBrk="1">
              <a:defRPr sz="4530" b="1" spc="0" baseline="0">
                <a:solidFill>
                  <a:srgbClr val="236192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995" y="3860428"/>
            <a:ext cx="4772874" cy="872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eaLnBrk="1">
              <a:buNone/>
              <a:defRPr sz="2718">
                <a:solidFill>
                  <a:schemeClr val="bg2"/>
                </a:solidFill>
              </a:defRPr>
            </a:lvl1pPr>
            <a:lvl2pPr marL="51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5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3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1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CH" dirty="0"/>
          </a:p>
        </p:txBody>
      </p:sp>
      <p:pic>
        <p:nvPicPr>
          <p:cNvPr id="10" name="Picture 2" descr="C:\Users\teb\Documents\01_Marktbearbeitung\00_SwissEnergyCouncil\06_Kommunikation\01_Logo\Logo_WEC_Switzerlan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01" y="306139"/>
            <a:ext cx="1746489" cy="1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9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ues Monitor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343" y="1206721"/>
            <a:ext cx="5116155" cy="53343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2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sues Monitor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343" y="1027292"/>
            <a:ext cx="4392972" cy="45802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3511" y="5673961"/>
            <a:ext cx="5002976" cy="85758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224028" marR="0" indent="-224028" algn="l" defTabSz="517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80"/>
              </a:spcAft>
              <a:buClr>
                <a:schemeClr val="tx2"/>
              </a:buClr>
              <a:buSzPct val="120000"/>
              <a:buFont typeface="Arial"/>
              <a:buChar char="•"/>
              <a:tabLst/>
              <a:defRPr sz="1585" baseline="0"/>
            </a:lvl1pPr>
          </a:lstStyle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r>
              <a:rPr lang="de-CH" dirty="0"/>
              <a:t>Add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explain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above</a:t>
            </a:r>
            <a:r>
              <a:rPr lang="de-CH" dirty="0"/>
              <a:t> </a:t>
            </a:r>
            <a:r>
              <a:rPr lang="de-CH" dirty="0" err="1"/>
              <a:t>chart</a:t>
            </a: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r>
              <a:rPr lang="de-CH" dirty="0"/>
              <a:t>Add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explain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above</a:t>
            </a:r>
            <a:r>
              <a:rPr lang="de-CH" dirty="0"/>
              <a:t> </a:t>
            </a:r>
            <a:r>
              <a:rPr lang="de-CH" dirty="0" err="1"/>
              <a:t>chart</a:t>
            </a: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13081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1850973"/>
              </p:ext>
            </p:extLst>
          </p:nvPr>
        </p:nvGraphicFramePr>
        <p:xfrm>
          <a:off x="1246" y="1150"/>
          <a:ext cx="1244" cy="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" y="1150"/>
                        <a:ext cx="1244" cy="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/>
        </p:nvSpPr>
        <p:spPr>
          <a:xfrm>
            <a:off x="1" y="6546043"/>
            <a:ext cx="3928908" cy="62310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52662" y="6546043"/>
            <a:ext cx="4871541" cy="250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517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359" b="1" dirty="0">
                <a:solidFill>
                  <a:srgbClr val="236192"/>
                </a:solidFill>
              </a:rPr>
              <a:t>www.worldenergy.ch</a:t>
            </a:r>
          </a:p>
        </p:txBody>
      </p:sp>
      <p:pic>
        <p:nvPicPr>
          <p:cNvPr id="12" name="Picture 2" descr="C:\Users\teb\Documents\01_Marktbearbeitung\00_SwissEnergyCouncil\06_Kommunikation\01_Logo\Logo_WEC_Switzerlan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7" y="306140"/>
            <a:ext cx="1002686" cy="5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7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Enery Council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9" cy="1672802"/>
          </a:xfrm>
          <a:prstGeom prst="rect">
            <a:avLst/>
          </a:prstGeom>
        </p:spPr>
        <p:txBody>
          <a:bodyPr anchor="b"/>
          <a:lstStyle>
            <a:lvl1pPr>
              <a:defRPr sz="2718"/>
            </a:lvl1pPr>
          </a:lstStyle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5167" y="3509301"/>
            <a:ext cx="2605060" cy="2617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18"/>
            </a:lvl1pPr>
            <a:lvl2pPr marL="388303" indent="0">
              <a:buNone/>
              <a:defRPr sz="2378"/>
            </a:lvl2pPr>
            <a:lvl3pPr marL="776607" indent="0">
              <a:buNone/>
              <a:defRPr sz="2038"/>
            </a:lvl3pPr>
            <a:lvl4pPr marL="1164910" indent="0">
              <a:buNone/>
              <a:defRPr sz="1699"/>
            </a:lvl4pPr>
            <a:lvl5pPr marL="1553213" indent="0">
              <a:buNone/>
              <a:defRPr sz="1699"/>
            </a:lvl5pPr>
            <a:lvl6pPr marL="1941516" indent="0">
              <a:buNone/>
              <a:defRPr sz="1699"/>
            </a:lvl6pPr>
            <a:lvl7pPr marL="2329820" indent="0">
              <a:buNone/>
              <a:defRPr sz="1699"/>
            </a:lvl7pPr>
            <a:lvl8pPr marL="2718123" indent="0">
              <a:buNone/>
              <a:defRPr sz="1699"/>
            </a:lvl8pPr>
            <a:lvl9pPr marL="3106426" indent="0">
              <a:buNone/>
              <a:defRPr sz="1699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6"/>
            <a:ext cx="1734179" cy="3984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9"/>
            </a:lvl1pPr>
            <a:lvl2pPr marL="388303" indent="0">
              <a:buNone/>
              <a:defRPr sz="1189"/>
            </a:lvl2pPr>
            <a:lvl3pPr marL="776607" indent="0">
              <a:buNone/>
              <a:defRPr sz="1019"/>
            </a:lvl3pPr>
            <a:lvl4pPr marL="1164910" indent="0">
              <a:buNone/>
              <a:defRPr sz="849"/>
            </a:lvl4pPr>
            <a:lvl5pPr marL="1553213" indent="0">
              <a:buNone/>
              <a:defRPr sz="849"/>
            </a:lvl5pPr>
            <a:lvl6pPr marL="1941516" indent="0">
              <a:buNone/>
              <a:defRPr sz="849"/>
            </a:lvl6pPr>
            <a:lvl7pPr marL="2329820" indent="0">
              <a:buNone/>
              <a:defRPr sz="849"/>
            </a:lvl7pPr>
            <a:lvl8pPr marL="2718123" indent="0">
              <a:buNone/>
              <a:defRPr sz="849"/>
            </a:lvl8pPr>
            <a:lvl9pPr marL="3106426" indent="0">
              <a:buNone/>
              <a:defRPr sz="849"/>
            </a:lvl9pPr>
          </a:lstStyle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9660" y="6644743"/>
            <a:ext cx="1209794" cy="381691"/>
          </a:xfrm>
          <a:prstGeom prst="rect">
            <a:avLst/>
          </a:prstGeom>
        </p:spPr>
        <p:txBody>
          <a:bodyPr/>
          <a:lstStyle/>
          <a:p>
            <a:fld id="{13256692-354E-45D7-AAD0-AA182AC9097E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14.10.2025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81088" y="6644743"/>
            <a:ext cx="1814691" cy="381691"/>
          </a:xfrm>
          <a:prstGeom prst="rect">
            <a:avLst/>
          </a:prstGeom>
        </p:spPr>
        <p:txBody>
          <a:bodyPr/>
          <a:lstStyle/>
          <a:p>
            <a:r>
              <a:rPr lang="de-CH" dirty="0">
                <a:solidFill>
                  <a:prstClr val="black">
                    <a:tint val="75000"/>
                  </a:prstClr>
                </a:solidFill>
              </a:rPr>
              <a:t>Website - Energy Council Switzerland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fld id="{012E507A-7385-4BA2-B3AA-9284D3235E1F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85167" y="477945"/>
            <a:ext cx="2604710" cy="2625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18"/>
            </a:lvl1pPr>
            <a:lvl2pPr marL="388303" indent="0">
              <a:buNone/>
              <a:defRPr sz="2378"/>
            </a:lvl2pPr>
            <a:lvl3pPr marL="776607" indent="0">
              <a:buNone/>
              <a:defRPr sz="2038"/>
            </a:lvl3pPr>
            <a:lvl4pPr marL="1164910" indent="0">
              <a:buNone/>
              <a:defRPr sz="1699"/>
            </a:lvl4pPr>
            <a:lvl5pPr marL="1553213" indent="0">
              <a:buNone/>
              <a:defRPr sz="1699"/>
            </a:lvl5pPr>
            <a:lvl6pPr marL="1941516" indent="0">
              <a:buNone/>
              <a:defRPr sz="1699"/>
            </a:lvl6pPr>
            <a:lvl7pPr marL="2329820" indent="0">
              <a:buNone/>
              <a:defRPr sz="1699"/>
            </a:lvl7pPr>
            <a:lvl8pPr marL="2718123" indent="0">
              <a:buNone/>
              <a:defRPr sz="1699"/>
            </a:lvl8pPr>
            <a:lvl9pPr marL="3106426" indent="0">
              <a:buNone/>
              <a:defRPr sz="1699"/>
            </a:lvl9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896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561644"/>
            <a:ext cx="4776303" cy="6075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383252" y="6486510"/>
            <a:ext cx="2519471" cy="32858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9" baseline="0">
                <a:solidFill>
                  <a:srgbClr val="236192"/>
                </a:solidFill>
              </a:defRPr>
            </a:lvl1pPr>
            <a:lvl2pPr marL="517738" indent="0">
              <a:buNone/>
              <a:defRPr sz="1359">
                <a:solidFill>
                  <a:srgbClr val="FFFFFF"/>
                </a:solidFill>
              </a:defRPr>
            </a:lvl2pPr>
            <a:lvl3pPr marL="1035475" indent="0">
              <a:buNone/>
              <a:defRPr sz="1359">
                <a:solidFill>
                  <a:srgbClr val="FFFFFF"/>
                </a:solidFill>
              </a:defRPr>
            </a:lvl3pPr>
            <a:lvl4pPr marL="1553213" indent="0">
              <a:buNone/>
              <a:defRPr sz="1359">
                <a:solidFill>
                  <a:srgbClr val="FFFFFF"/>
                </a:solidFill>
              </a:defRPr>
            </a:lvl4pPr>
            <a:lvl5pPr marL="2070951" indent="0">
              <a:buNone/>
              <a:defRPr sz="1359">
                <a:solidFill>
                  <a:srgbClr val="FFFFFF"/>
                </a:solidFill>
              </a:defRPr>
            </a:lvl5pPr>
          </a:lstStyle>
          <a:p>
            <a:pPr lvl="0"/>
            <a:r>
              <a:rPr lang="de-CH" dirty="0"/>
              <a:t>Name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presenter</a:t>
            </a:r>
            <a:r>
              <a:rPr lang="de-CH" dirty="0"/>
              <a:t> | </a:t>
            </a:r>
            <a:r>
              <a:rPr lang="de-CH" dirty="0" err="1"/>
              <a:t>date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name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event</a:t>
            </a:r>
            <a:endParaRPr lang="de-CH" dirty="0"/>
          </a:p>
        </p:txBody>
      </p:sp>
      <p:pic>
        <p:nvPicPr>
          <p:cNvPr id="4" name="Picture 3" descr="**PPT_graphics MC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6863" cy="62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996" y="2549921"/>
            <a:ext cx="4772875" cy="13105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eaLnBrk="1">
              <a:defRPr sz="4530" b="1" spc="0" baseline="0">
                <a:solidFill>
                  <a:srgbClr val="236192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995" y="3860428"/>
            <a:ext cx="4772874" cy="872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eaLnBrk="1">
              <a:buNone/>
              <a:defRPr sz="2718">
                <a:solidFill>
                  <a:schemeClr val="bg2"/>
                </a:solidFill>
              </a:defRPr>
            </a:lvl1pPr>
            <a:lvl2pPr marL="51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5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3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1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CH" dirty="0"/>
          </a:p>
        </p:txBody>
      </p:sp>
      <p:pic>
        <p:nvPicPr>
          <p:cNvPr id="10" name="Picture 2" descr="C:\Users\teb\Documents\01_Marktbearbeitung\00_SwissEnergyCouncil\06_Kommunikation\01_Logo\Logo_WEC_Switzerlan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01" y="306139"/>
            <a:ext cx="1746489" cy="1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2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843" y="1579747"/>
            <a:ext cx="4847644" cy="4747312"/>
          </a:xfrm>
          <a:prstGeom prst="rect">
            <a:avLst/>
          </a:prstGeom>
        </p:spPr>
        <p:txBody>
          <a:bodyPr>
            <a:noAutofit/>
          </a:bodyPr>
          <a:lstStyle>
            <a:lvl1pPr marL="388303" indent="-388303">
              <a:buFont typeface="Arial"/>
              <a:buChar char="•"/>
              <a:defRPr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de-CH" dirty="0" err="1"/>
              <a:t>Introduction</a:t>
            </a:r>
            <a:r>
              <a:rPr lang="de-CH" dirty="0"/>
              <a:t>: </a:t>
            </a:r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presentation</a:t>
            </a:r>
            <a:r>
              <a:rPr lang="de-CH" dirty="0"/>
              <a:t> relevant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?</a:t>
            </a:r>
          </a:p>
          <a:p>
            <a:pPr lvl="0"/>
            <a:r>
              <a:rPr lang="de-CH" dirty="0" err="1"/>
              <a:t>About</a:t>
            </a:r>
            <a:r>
              <a:rPr lang="de-CH" dirty="0"/>
              <a:t> WEC</a:t>
            </a:r>
          </a:p>
          <a:p>
            <a:pPr lvl="0"/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1</a:t>
            </a:r>
          </a:p>
          <a:p>
            <a:pPr lvl="0"/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2</a:t>
            </a:r>
          </a:p>
          <a:p>
            <a:pPr lvl="0"/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3</a:t>
            </a:r>
          </a:p>
          <a:p>
            <a:pPr lvl="0"/>
            <a:r>
              <a:rPr lang="de-CH" dirty="0" err="1"/>
              <a:t>Conclusion</a:t>
            </a:r>
            <a:r>
              <a:rPr lang="de-CH" dirty="0"/>
              <a:t>: </a:t>
            </a:r>
            <a:r>
              <a:rPr lang="de-CH" dirty="0" err="1"/>
              <a:t>why</a:t>
            </a:r>
            <a:r>
              <a:rPr lang="de-CH" dirty="0"/>
              <a:t> was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presentation</a:t>
            </a:r>
            <a:r>
              <a:rPr lang="de-CH" dirty="0"/>
              <a:t> relevant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?</a:t>
            </a:r>
          </a:p>
          <a:p>
            <a:pPr lvl="0"/>
            <a:r>
              <a:rPr lang="de-CH" dirty="0"/>
              <a:t>Call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action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the World Energy Cou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843" y="1579747"/>
            <a:ext cx="4847644" cy="4386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de-CH" dirty="0"/>
              <a:t>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describing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World Energy Council. Information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provided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communications</a:t>
            </a:r>
            <a:r>
              <a:rPr lang="de-CH" dirty="0"/>
              <a:t> </a:t>
            </a:r>
            <a:r>
              <a:rPr lang="de-CH" dirty="0" err="1"/>
              <a:t>team</a:t>
            </a:r>
            <a:r>
              <a:rPr lang="de-CH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7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**PPT_graphics MC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6863" cy="62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265" y="2832338"/>
            <a:ext cx="4570334" cy="142387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530" b="1" cap="none">
                <a:solidFill>
                  <a:srgbClr val="236192"/>
                </a:solidFill>
              </a:defRPr>
            </a:lvl1pPr>
          </a:lstStyle>
          <a:p>
            <a:r>
              <a:rPr lang="de-CH" dirty="0" err="1"/>
              <a:t>Section</a:t>
            </a:r>
            <a:r>
              <a:rPr lang="de-CH" dirty="0"/>
              <a:t>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03267" y="1813862"/>
            <a:ext cx="4570333" cy="100899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>
                <a:solidFill>
                  <a:srgbClr val="236192"/>
                </a:solidFill>
              </a:defRPr>
            </a:lvl1pPr>
          </a:lstStyle>
          <a:p>
            <a:pPr lvl="0"/>
            <a:r>
              <a:rPr lang="de-CH" dirty="0" err="1"/>
              <a:t>Section</a:t>
            </a:r>
            <a:r>
              <a:rPr lang="de-CH" dirty="0"/>
              <a:t> </a:t>
            </a:r>
            <a:r>
              <a:rPr lang="de-CH" dirty="0" err="1"/>
              <a:t>number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236192"/>
                </a:solidFill>
              </a:defRPr>
            </a:lvl1pPr>
          </a:lstStyle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  <p:pic>
        <p:nvPicPr>
          <p:cNvPr id="7" name="Picture 2" descr="C:\Users\teb\Documents\01_Marktbearbeitung\00_SwissEnergyCouncil\06_Kommunikation\01_Logo\Logo_WEC_Switzerlan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7" y="306140"/>
            <a:ext cx="1002686" cy="5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71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8843" y="1579746"/>
            <a:ext cx="4839177" cy="47212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570013"/>
              </p:ext>
            </p:extLst>
          </p:nvPr>
        </p:nvGraphicFramePr>
        <p:xfrm>
          <a:off x="1246" y="1150"/>
          <a:ext cx="1244" cy="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" y="1150"/>
                        <a:ext cx="1244" cy="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843" y="1579747"/>
            <a:ext cx="4847644" cy="4747312"/>
          </a:xfrm>
          <a:prstGeom prst="rect">
            <a:avLst/>
          </a:prstGeom>
        </p:spPr>
        <p:txBody>
          <a:bodyPr>
            <a:noAutofit/>
          </a:bodyPr>
          <a:lstStyle>
            <a:lvl1pPr marL="388303" indent="-388303">
              <a:buFont typeface="Arial"/>
              <a:buChar char="•"/>
              <a:defRPr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de-CH" dirty="0" err="1"/>
              <a:t>Introduction</a:t>
            </a:r>
            <a:r>
              <a:rPr lang="de-CH" dirty="0"/>
              <a:t>: </a:t>
            </a:r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presentation</a:t>
            </a:r>
            <a:r>
              <a:rPr lang="de-CH" dirty="0"/>
              <a:t> relevant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?</a:t>
            </a:r>
          </a:p>
          <a:p>
            <a:pPr lvl="0"/>
            <a:r>
              <a:rPr lang="de-CH" dirty="0" err="1"/>
              <a:t>About</a:t>
            </a:r>
            <a:r>
              <a:rPr lang="de-CH" dirty="0"/>
              <a:t> WEC</a:t>
            </a:r>
          </a:p>
          <a:p>
            <a:pPr lvl="0"/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1</a:t>
            </a:r>
          </a:p>
          <a:p>
            <a:pPr lvl="0"/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2</a:t>
            </a:r>
          </a:p>
          <a:p>
            <a:pPr lvl="0"/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3</a:t>
            </a:r>
          </a:p>
          <a:p>
            <a:pPr lvl="0"/>
            <a:r>
              <a:rPr lang="de-CH" dirty="0" err="1"/>
              <a:t>Conclusion</a:t>
            </a:r>
            <a:r>
              <a:rPr lang="de-CH" dirty="0"/>
              <a:t>: </a:t>
            </a:r>
            <a:r>
              <a:rPr lang="de-CH" dirty="0" err="1"/>
              <a:t>why</a:t>
            </a:r>
            <a:r>
              <a:rPr lang="de-CH" dirty="0"/>
              <a:t> was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presentation</a:t>
            </a:r>
            <a:r>
              <a:rPr lang="de-CH" dirty="0"/>
              <a:t> relevant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?</a:t>
            </a:r>
          </a:p>
          <a:p>
            <a:pPr lvl="0"/>
            <a:r>
              <a:rPr lang="de-CH" dirty="0"/>
              <a:t>Call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action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6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8843" y="2124193"/>
            <a:ext cx="2329069" cy="417678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2697352" y="2124193"/>
            <a:ext cx="2329069" cy="417678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68843" y="1666166"/>
            <a:ext cx="2329041" cy="361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 baseline="0"/>
            </a:lvl1pPr>
          </a:lstStyle>
          <a:p>
            <a:pPr lvl="0"/>
            <a:r>
              <a:rPr lang="de-CH" dirty="0"/>
              <a:t>Content title 1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97352" y="1666166"/>
            <a:ext cx="2329041" cy="361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 baseline="0"/>
            </a:lvl1pPr>
          </a:lstStyle>
          <a:p>
            <a:pPr lvl="0"/>
            <a:r>
              <a:rPr lang="de-CH" dirty="0"/>
              <a:t>Content title 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63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68844" y="6346196"/>
            <a:ext cx="1291471" cy="5288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69960" y="201433"/>
            <a:ext cx="5036947" cy="1319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>
              <a:solidFill>
                <a:srgbClr val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376863" cy="7169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843" y="2911610"/>
            <a:ext cx="3367235" cy="376311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quote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245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4" y="1579746"/>
            <a:ext cx="1768951" cy="4747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12"/>
            </a:lvl1pPr>
            <a:lvl2pPr marL="517738" indent="0">
              <a:buNone/>
              <a:defRPr sz="1359"/>
            </a:lvl2pPr>
            <a:lvl3pPr marL="1035475" indent="0">
              <a:buNone/>
              <a:defRPr sz="1132"/>
            </a:lvl3pPr>
            <a:lvl4pPr marL="1553213" indent="0">
              <a:buNone/>
              <a:defRPr sz="1019"/>
            </a:lvl4pPr>
            <a:lvl5pPr marL="2070951" indent="0">
              <a:buNone/>
              <a:defRPr sz="1019"/>
            </a:lvl5pPr>
            <a:lvl6pPr marL="2588688" indent="0">
              <a:buNone/>
              <a:defRPr sz="1019"/>
            </a:lvl6pPr>
            <a:lvl7pPr marL="3106426" indent="0">
              <a:buNone/>
              <a:defRPr sz="1019"/>
            </a:lvl7pPr>
            <a:lvl8pPr marL="3624164" indent="0">
              <a:buNone/>
              <a:defRPr sz="1019"/>
            </a:lvl8pPr>
            <a:lvl9pPr marL="4141901" indent="0">
              <a:buNone/>
              <a:defRPr sz="1019"/>
            </a:lvl9pPr>
          </a:lstStyle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91002" y="1579747"/>
            <a:ext cx="3017018" cy="4747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8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" y="391616"/>
            <a:ext cx="4839177" cy="5108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24"/>
            </a:lvl1pPr>
            <a:lvl2pPr marL="517738" indent="0">
              <a:buNone/>
              <a:defRPr sz="3170"/>
            </a:lvl2pPr>
            <a:lvl3pPr marL="1035475" indent="0">
              <a:buNone/>
              <a:defRPr sz="2718"/>
            </a:lvl3pPr>
            <a:lvl4pPr marL="1553213" indent="0">
              <a:buNone/>
              <a:defRPr sz="2265"/>
            </a:lvl4pPr>
            <a:lvl5pPr marL="2070951" indent="0">
              <a:buNone/>
              <a:defRPr sz="2265"/>
            </a:lvl5pPr>
            <a:lvl6pPr marL="2588688" indent="0">
              <a:buNone/>
              <a:defRPr sz="2265"/>
            </a:lvl6pPr>
            <a:lvl7pPr marL="3106426" indent="0">
              <a:buNone/>
              <a:defRPr sz="2265"/>
            </a:lvl7pPr>
            <a:lvl8pPr marL="3624164" indent="0">
              <a:buNone/>
              <a:defRPr sz="2265"/>
            </a:lvl8pPr>
            <a:lvl9pPr marL="4141901" indent="0">
              <a:buNone/>
              <a:defRPr sz="2265"/>
            </a:lvl9pPr>
          </a:lstStyle>
          <a:p>
            <a:r>
              <a:rPr lang="de-CH" dirty="0"/>
              <a:t>Drag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placeholder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click</a:t>
            </a:r>
            <a:r>
              <a:rPr lang="de-CH" dirty="0"/>
              <a:t>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8843" y="5704452"/>
            <a:ext cx="4839177" cy="591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85"/>
            </a:lvl1pPr>
            <a:lvl2pPr marL="517738" indent="0">
              <a:buNone/>
              <a:defRPr sz="1359"/>
            </a:lvl2pPr>
            <a:lvl3pPr marL="1035475" indent="0">
              <a:buNone/>
              <a:defRPr sz="1132"/>
            </a:lvl3pPr>
            <a:lvl4pPr marL="1553213" indent="0">
              <a:buNone/>
              <a:defRPr sz="1019"/>
            </a:lvl4pPr>
            <a:lvl5pPr marL="2070951" indent="0">
              <a:buNone/>
              <a:defRPr sz="1019"/>
            </a:lvl5pPr>
            <a:lvl6pPr marL="2588688" indent="0">
              <a:buNone/>
              <a:defRPr sz="1019"/>
            </a:lvl6pPr>
            <a:lvl7pPr marL="3106426" indent="0">
              <a:buNone/>
              <a:defRPr sz="1019"/>
            </a:lvl7pPr>
            <a:lvl8pPr marL="3624164" indent="0">
              <a:buNone/>
              <a:defRPr sz="1019"/>
            </a:lvl8pPr>
            <a:lvl9pPr marL="4141901" indent="0">
              <a:buNone/>
              <a:defRPr sz="1019"/>
            </a:lvl9pPr>
          </a:lstStyle>
          <a:p>
            <a:pPr lvl="0"/>
            <a:r>
              <a:rPr lang="de-CH" dirty="0"/>
              <a:t>Picture </a:t>
            </a:r>
            <a:r>
              <a:rPr lang="de-CH" dirty="0" err="1"/>
              <a:t>caption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62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sues Monitor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343" y="1206721"/>
            <a:ext cx="5116155" cy="53343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77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sues Monitor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343" y="1027292"/>
            <a:ext cx="4392972" cy="45802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3511" y="5673961"/>
            <a:ext cx="5002976" cy="85758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224028" marR="0" indent="-224028" algn="l" defTabSz="517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80"/>
              </a:spcAft>
              <a:buClr>
                <a:schemeClr val="tx2"/>
              </a:buClr>
              <a:buSzPct val="120000"/>
              <a:buFont typeface="Arial"/>
              <a:buChar char="•"/>
              <a:tabLst/>
              <a:defRPr sz="1585" baseline="0"/>
            </a:lvl1pPr>
          </a:lstStyle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r>
              <a:rPr lang="de-CH" dirty="0"/>
              <a:t>Add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explain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above</a:t>
            </a:r>
            <a:r>
              <a:rPr lang="de-CH" dirty="0"/>
              <a:t> </a:t>
            </a:r>
            <a:r>
              <a:rPr lang="de-CH" dirty="0" err="1"/>
              <a:t>chart</a:t>
            </a: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r>
              <a:rPr lang="de-CH" dirty="0"/>
              <a:t>Add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explain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above</a:t>
            </a:r>
            <a:r>
              <a:rPr lang="de-CH" dirty="0"/>
              <a:t> </a:t>
            </a:r>
            <a:r>
              <a:rPr lang="de-CH" dirty="0" err="1"/>
              <a:t>chart</a:t>
            </a: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77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546043"/>
            <a:ext cx="3928908" cy="62310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52662" y="6546043"/>
            <a:ext cx="4871541" cy="250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CH" sz="1359" b="1" dirty="0">
                <a:solidFill>
                  <a:srgbClr val="236192"/>
                </a:solidFill>
              </a:rPr>
              <a:t>www.worldenergy.ch</a:t>
            </a:r>
          </a:p>
        </p:txBody>
      </p:sp>
      <p:pic>
        <p:nvPicPr>
          <p:cNvPr id="12" name="Picture 2" descr="C:\Users\teb\Documents\01_Marktbearbeitung\00_SwissEnergyCouncil\06_Kommunikation\01_Logo\Logo_WEC_Switzerla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7" y="306140"/>
            <a:ext cx="1002686" cy="5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40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561644"/>
            <a:ext cx="4776303" cy="6075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383252" y="6486510"/>
            <a:ext cx="2519471" cy="32858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9" baseline="0">
                <a:solidFill>
                  <a:srgbClr val="236192"/>
                </a:solidFill>
              </a:defRPr>
            </a:lvl1pPr>
            <a:lvl2pPr marL="517738" indent="0">
              <a:buNone/>
              <a:defRPr sz="1359">
                <a:solidFill>
                  <a:srgbClr val="FFFFFF"/>
                </a:solidFill>
              </a:defRPr>
            </a:lvl2pPr>
            <a:lvl3pPr marL="1035475" indent="0">
              <a:buNone/>
              <a:defRPr sz="1359">
                <a:solidFill>
                  <a:srgbClr val="FFFFFF"/>
                </a:solidFill>
              </a:defRPr>
            </a:lvl3pPr>
            <a:lvl4pPr marL="1553213" indent="0">
              <a:buNone/>
              <a:defRPr sz="1359">
                <a:solidFill>
                  <a:srgbClr val="FFFFFF"/>
                </a:solidFill>
              </a:defRPr>
            </a:lvl4pPr>
            <a:lvl5pPr marL="2070951" indent="0">
              <a:buNone/>
              <a:defRPr sz="1359">
                <a:solidFill>
                  <a:srgbClr val="FFFFFF"/>
                </a:solidFill>
              </a:defRPr>
            </a:lvl5pPr>
          </a:lstStyle>
          <a:p>
            <a:pPr lvl="0"/>
            <a:r>
              <a:rPr lang="de-CH" dirty="0"/>
              <a:t>Name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presenter</a:t>
            </a:r>
            <a:r>
              <a:rPr lang="de-CH" dirty="0"/>
              <a:t> | </a:t>
            </a:r>
            <a:r>
              <a:rPr lang="de-CH" dirty="0" err="1"/>
              <a:t>date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name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event</a:t>
            </a:r>
            <a:endParaRPr lang="de-CH" dirty="0"/>
          </a:p>
        </p:txBody>
      </p:sp>
      <p:pic>
        <p:nvPicPr>
          <p:cNvPr id="4" name="Picture 3" descr="**PPT_graphics MC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6863" cy="62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996" y="2549921"/>
            <a:ext cx="4772875" cy="13105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eaLnBrk="1">
              <a:defRPr sz="4530" b="1" spc="0" baseline="0">
                <a:solidFill>
                  <a:srgbClr val="236192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995" y="3860428"/>
            <a:ext cx="4772874" cy="872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eaLnBrk="1">
              <a:buNone/>
              <a:defRPr sz="2718">
                <a:solidFill>
                  <a:schemeClr val="bg2"/>
                </a:solidFill>
              </a:defRPr>
            </a:lvl1pPr>
            <a:lvl2pPr marL="51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5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3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1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CH" dirty="0"/>
          </a:p>
        </p:txBody>
      </p:sp>
      <p:pic>
        <p:nvPicPr>
          <p:cNvPr id="10" name="Picture 2" descr="C:\Users\teb\Documents\01_Marktbearbeitung\00_SwissEnergyCouncil\06_Kommunikation\01_Logo\Logo_WEC_Switzerlan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01" y="306139"/>
            <a:ext cx="1746489" cy="10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83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843" y="1579747"/>
            <a:ext cx="4847644" cy="4747312"/>
          </a:xfrm>
          <a:prstGeom prst="rect">
            <a:avLst/>
          </a:prstGeom>
        </p:spPr>
        <p:txBody>
          <a:bodyPr>
            <a:noAutofit/>
          </a:bodyPr>
          <a:lstStyle>
            <a:lvl1pPr marL="388303" indent="-388303">
              <a:buFont typeface="Arial"/>
              <a:buChar char="•"/>
              <a:defRPr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de-CH" dirty="0" err="1"/>
              <a:t>Introduction</a:t>
            </a:r>
            <a:r>
              <a:rPr lang="de-CH" dirty="0"/>
              <a:t>: </a:t>
            </a:r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presentation</a:t>
            </a:r>
            <a:r>
              <a:rPr lang="de-CH" dirty="0"/>
              <a:t> relevant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?</a:t>
            </a:r>
          </a:p>
          <a:p>
            <a:pPr lvl="0"/>
            <a:r>
              <a:rPr lang="de-CH" dirty="0" err="1"/>
              <a:t>About</a:t>
            </a:r>
            <a:r>
              <a:rPr lang="de-CH" dirty="0"/>
              <a:t> WEC</a:t>
            </a:r>
          </a:p>
          <a:p>
            <a:pPr lvl="0"/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1</a:t>
            </a:r>
          </a:p>
          <a:p>
            <a:pPr lvl="0"/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2</a:t>
            </a:r>
          </a:p>
          <a:p>
            <a:pPr lvl="0"/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point</a:t>
            </a:r>
            <a:r>
              <a:rPr lang="de-CH" dirty="0"/>
              <a:t> 3</a:t>
            </a:r>
          </a:p>
          <a:p>
            <a:pPr lvl="0"/>
            <a:r>
              <a:rPr lang="de-CH" dirty="0" err="1"/>
              <a:t>Conclusion</a:t>
            </a:r>
            <a:r>
              <a:rPr lang="de-CH" dirty="0"/>
              <a:t>: </a:t>
            </a:r>
            <a:r>
              <a:rPr lang="de-CH" dirty="0" err="1"/>
              <a:t>why</a:t>
            </a:r>
            <a:r>
              <a:rPr lang="de-CH" dirty="0"/>
              <a:t> was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presentation</a:t>
            </a:r>
            <a:r>
              <a:rPr lang="de-CH" dirty="0"/>
              <a:t> relevant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?</a:t>
            </a:r>
          </a:p>
          <a:p>
            <a:pPr lvl="0"/>
            <a:r>
              <a:rPr lang="de-CH" dirty="0"/>
              <a:t>Call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action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13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the World Energy Cou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843" y="1579747"/>
            <a:ext cx="4847644" cy="4386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de-CH" dirty="0"/>
              <a:t>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describing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World Energy Council. Information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provided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communications</a:t>
            </a:r>
            <a:r>
              <a:rPr lang="de-CH" dirty="0"/>
              <a:t> </a:t>
            </a:r>
            <a:r>
              <a:rPr lang="de-CH" dirty="0" err="1"/>
              <a:t>team</a:t>
            </a:r>
            <a:r>
              <a:rPr lang="de-CH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2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World Energy Cou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7439485"/>
              </p:ext>
            </p:extLst>
          </p:nvPr>
        </p:nvGraphicFramePr>
        <p:xfrm>
          <a:off x="863" y="1661"/>
          <a:ext cx="862" cy="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" y="1661"/>
                        <a:ext cx="862" cy="1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843" y="1579747"/>
            <a:ext cx="4847644" cy="4386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de-CH" dirty="0"/>
              <a:t>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describing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World Energy Council. Information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provided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communications</a:t>
            </a:r>
            <a:r>
              <a:rPr lang="de-CH" dirty="0"/>
              <a:t> </a:t>
            </a:r>
            <a:r>
              <a:rPr lang="de-CH" dirty="0" err="1"/>
              <a:t>team</a:t>
            </a:r>
            <a:r>
              <a:rPr lang="de-CH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**PPT_graphics MC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6863" cy="62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265" y="2832338"/>
            <a:ext cx="4570334" cy="142387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530" b="1" cap="none">
                <a:solidFill>
                  <a:srgbClr val="236192"/>
                </a:solidFill>
              </a:defRPr>
            </a:lvl1pPr>
          </a:lstStyle>
          <a:p>
            <a:r>
              <a:rPr lang="de-CH" dirty="0" err="1"/>
              <a:t>Section</a:t>
            </a:r>
            <a:r>
              <a:rPr lang="de-CH" dirty="0"/>
              <a:t>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03267" y="1813862"/>
            <a:ext cx="4570333" cy="100899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>
                <a:solidFill>
                  <a:srgbClr val="236192"/>
                </a:solidFill>
              </a:defRPr>
            </a:lvl1pPr>
          </a:lstStyle>
          <a:p>
            <a:pPr lvl="0"/>
            <a:r>
              <a:rPr lang="de-CH" dirty="0" err="1"/>
              <a:t>Section</a:t>
            </a:r>
            <a:r>
              <a:rPr lang="de-CH" dirty="0"/>
              <a:t> </a:t>
            </a:r>
            <a:r>
              <a:rPr lang="de-CH" dirty="0" err="1"/>
              <a:t>number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236192"/>
                </a:solidFill>
              </a:defRPr>
            </a:lvl1pPr>
          </a:lstStyle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  <p:pic>
        <p:nvPicPr>
          <p:cNvPr id="7" name="Picture 2" descr="C:\Users\teb\Documents\01_Marktbearbeitung\00_SwissEnergyCouncil\06_Kommunikation\01_Logo\Logo_WEC_Switzerlan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7" y="306140"/>
            <a:ext cx="1002686" cy="5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72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8843" y="1579746"/>
            <a:ext cx="4839177" cy="47212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58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8843" y="2124193"/>
            <a:ext cx="2329069" cy="417678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2697352" y="2124193"/>
            <a:ext cx="2329069" cy="417678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68843" y="1666166"/>
            <a:ext cx="2329041" cy="361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 baseline="0"/>
            </a:lvl1pPr>
          </a:lstStyle>
          <a:p>
            <a:pPr lvl="0"/>
            <a:r>
              <a:rPr lang="de-CH" dirty="0"/>
              <a:t>Content title 1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97352" y="1666166"/>
            <a:ext cx="2329041" cy="361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 baseline="0"/>
            </a:lvl1pPr>
          </a:lstStyle>
          <a:p>
            <a:pPr lvl="0"/>
            <a:r>
              <a:rPr lang="de-CH" dirty="0"/>
              <a:t>Content title 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7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68844" y="6346196"/>
            <a:ext cx="1291471" cy="5288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69960" y="201433"/>
            <a:ext cx="5036947" cy="1319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>
              <a:solidFill>
                <a:srgbClr val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376863" cy="7169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843" y="2911610"/>
            <a:ext cx="3367235" cy="376311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quote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5651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4" y="1579746"/>
            <a:ext cx="1768951" cy="4747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12"/>
            </a:lvl1pPr>
            <a:lvl2pPr marL="517738" indent="0">
              <a:buNone/>
              <a:defRPr sz="1359"/>
            </a:lvl2pPr>
            <a:lvl3pPr marL="1035475" indent="0">
              <a:buNone/>
              <a:defRPr sz="1132"/>
            </a:lvl3pPr>
            <a:lvl4pPr marL="1553213" indent="0">
              <a:buNone/>
              <a:defRPr sz="1019"/>
            </a:lvl4pPr>
            <a:lvl5pPr marL="2070951" indent="0">
              <a:buNone/>
              <a:defRPr sz="1019"/>
            </a:lvl5pPr>
            <a:lvl6pPr marL="2588688" indent="0">
              <a:buNone/>
              <a:defRPr sz="1019"/>
            </a:lvl6pPr>
            <a:lvl7pPr marL="3106426" indent="0">
              <a:buNone/>
              <a:defRPr sz="1019"/>
            </a:lvl7pPr>
            <a:lvl8pPr marL="3624164" indent="0">
              <a:buNone/>
              <a:defRPr sz="1019"/>
            </a:lvl8pPr>
            <a:lvl9pPr marL="4141901" indent="0">
              <a:buNone/>
              <a:defRPr sz="1019"/>
            </a:lvl9pPr>
          </a:lstStyle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91002" y="1579747"/>
            <a:ext cx="3017018" cy="4747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80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" y="391616"/>
            <a:ext cx="4839177" cy="5108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24"/>
            </a:lvl1pPr>
            <a:lvl2pPr marL="517738" indent="0">
              <a:buNone/>
              <a:defRPr sz="3170"/>
            </a:lvl2pPr>
            <a:lvl3pPr marL="1035475" indent="0">
              <a:buNone/>
              <a:defRPr sz="2718"/>
            </a:lvl3pPr>
            <a:lvl4pPr marL="1553213" indent="0">
              <a:buNone/>
              <a:defRPr sz="2265"/>
            </a:lvl4pPr>
            <a:lvl5pPr marL="2070951" indent="0">
              <a:buNone/>
              <a:defRPr sz="2265"/>
            </a:lvl5pPr>
            <a:lvl6pPr marL="2588688" indent="0">
              <a:buNone/>
              <a:defRPr sz="2265"/>
            </a:lvl6pPr>
            <a:lvl7pPr marL="3106426" indent="0">
              <a:buNone/>
              <a:defRPr sz="2265"/>
            </a:lvl7pPr>
            <a:lvl8pPr marL="3624164" indent="0">
              <a:buNone/>
              <a:defRPr sz="2265"/>
            </a:lvl8pPr>
            <a:lvl9pPr marL="4141901" indent="0">
              <a:buNone/>
              <a:defRPr sz="2265"/>
            </a:lvl9pPr>
          </a:lstStyle>
          <a:p>
            <a:r>
              <a:rPr lang="de-CH" dirty="0"/>
              <a:t>Drag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placeholder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click</a:t>
            </a:r>
            <a:r>
              <a:rPr lang="de-CH" dirty="0"/>
              <a:t>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8843" y="5704452"/>
            <a:ext cx="4839177" cy="591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85"/>
            </a:lvl1pPr>
            <a:lvl2pPr marL="517738" indent="0">
              <a:buNone/>
              <a:defRPr sz="1359"/>
            </a:lvl2pPr>
            <a:lvl3pPr marL="1035475" indent="0">
              <a:buNone/>
              <a:defRPr sz="1132"/>
            </a:lvl3pPr>
            <a:lvl4pPr marL="1553213" indent="0">
              <a:buNone/>
              <a:defRPr sz="1019"/>
            </a:lvl4pPr>
            <a:lvl5pPr marL="2070951" indent="0">
              <a:buNone/>
              <a:defRPr sz="1019"/>
            </a:lvl5pPr>
            <a:lvl6pPr marL="2588688" indent="0">
              <a:buNone/>
              <a:defRPr sz="1019"/>
            </a:lvl6pPr>
            <a:lvl7pPr marL="3106426" indent="0">
              <a:buNone/>
              <a:defRPr sz="1019"/>
            </a:lvl7pPr>
            <a:lvl8pPr marL="3624164" indent="0">
              <a:buNone/>
              <a:defRPr sz="1019"/>
            </a:lvl8pPr>
            <a:lvl9pPr marL="4141901" indent="0">
              <a:buNone/>
              <a:defRPr sz="1019"/>
            </a:lvl9pPr>
          </a:lstStyle>
          <a:p>
            <a:pPr lvl="0"/>
            <a:r>
              <a:rPr lang="de-CH" dirty="0"/>
              <a:t>Picture </a:t>
            </a:r>
            <a:r>
              <a:rPr lang="de-CH" dirty="0" err="1"/>
              <a:t>caption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64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ssues Monitor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343" y="1206721"/>
            <a:ext cx="5116155" cy="53343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34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ssues Monitor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343" y="1027292"/>
            <a:ext cx="4392972" cy="45802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ts val="1699"/>
              </a:lnSpc>
            </a:pPr>
            <a:fld id="{E18C42AC-6EA9-6C49-97CA-00AF887CAE64}" type="slidenum">
              <a:rPr lang="de-CH" b="1" smtClean="0">
                <a:solidFill>
                  <a:srgbClr val="236192"/>
                </a:solidFill>
              </a:rPr>
              <a:pPr>
                <a:lnSpc>
                  <a:spcPts val="1699"/>
                </a:lnSpc>
              </a:pPr>
              <a:t>‹#›</a:t>
            </a:fld>
            <a:endParaRPr lang="de-CH" b="1" dirty="0">
              <a:solidFill>
                <a:srgbClr val="236192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3511" y="5673961"/>
            <a:ext cx="5002976" cy="85758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224028" marR="0" indent="-224028" algn="l" defTabSz="517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80"/>
              </a:spcAft>
              <a:buClr>
                <a:schemeClr val="tx2"/>
              </a:buClr>
              <a:buSzPct val="120000"/>
              <a:buFont typeface="Arial"/>
              <a:buChar char="•"/>
              <a:tabLst/>
              <a:defRPr sz="1585" baseline="0"/>
            </a:lvl1pPr>
          </a:lstStyle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r>
              <a:rPr lang="de-CH" dirty="0"/>
              <a:t>Add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explain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above</a:t>
            </a:r>
            <a:r>
              <a:rPr lang="de-CH" dirty="0"/>
              <a:t> </a:t>
            </a:r>
            <a:r>
              <a:rPr lang="de-CH" dirty="0" err="1"/>
              <a:t>chart</a:t>
            </a: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r>
              <a:rPr lang="de-CH" dirty="0"/>
              <a:t>Add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explain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above</a:t>
            </a:r>
            <a:r>
              <a:rPr lang="de-CH" dirty="0"/>
              <a:t> </a:t>
            </a:r>
            <a:r>
              <a:rPr lang="de-CH" dirty="0" err="1"/>
              <a:t>chart</a:t>
            </a: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  <a:p>
            <a:pPr marL="285750" indent="-285750">
              <a:buClr>
                <a:schemeClr val="tx2"/>
              </a:buClr>
              <a:buSzPct val="120000"/>
              <a:buFont typeface="Arial"/>
              <a:buChar char="•"/>
            </a:pPr>
            <a:endParaRPr lang="de-CH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50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546043"/>
            <a:ext cx="3928908" cy="62310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52662" y="6546043"/>
            <a:ext cx="4871541" cy="250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CH" sz="1359" b="1" dirty="0">
                <a:solidFill>
                  <a:srgbClr val="236192"/>
                </a:solidFill>
              </a:rPr>
              <a:t>www.worldenergy.ch</a:t>
            </a:r>
          </a:p>
        </p:txBody>
      </p:sp>
      <p:pic>
        <p:nvPicPr>
          <p:cNvPr id="12" name="Picture 2" descr="C:\Users\teb\Documents\01_Marktbearbeitung\00_SwissEnergyCouncil\06_Kommunikation\01_Logo\Logo_WEC_Switzerla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7" y="306140"/>
            <a:ext cx="1002686" cy="5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9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**PPT_graphics MC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6863" cy="6280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265" y="2832338"/>
            <a:ext cx="4570334" cy="142387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530" b="1" cap="none">
                <a:solidFill>
                  <a:srgbClr val="236192"/>
                </a:solidFill>
              </a:defRPr>
            </a:lvl1pPr>
          </a:lstStyle>
          <a:p>
            <a:r>
              <a:rPr lang="de-CH" dirty="0" err="1"/>
              <a:t>Section</a:t>
            </a:r>
            <a:r>
              <a:rPr lang="de-CH" dirty="0"/>
              <a:t>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03267" y="1813862"/>
            <a:ext cx="4570333" cy="100899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>
                <a:solidFill>
                  <a:srgbClr val="236192"/>
                </a:solidFill>
              </a:defRPr>
            </a:lvl1pPr>
          </a:lstStyle>
          <a:p>
            <a:pPr lvl="0"/>
            <a:r>
              <a:rPr lang="de-CH" dirty="0" err="1"/>
              <a:t>Section</a:t>
            </a:r>
            <a:r>
              <a:rPr lang="de-CH" dirty="0"/>
              <a:t> </a:t>
            </a:r>
            <a:r>
              <a:rPr lang="de-CH" dirty="0" err="1"/>
              <a:t>number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236192"/>
                </a:solidFill>
              </a:defRPr>
            </a:lvl1pPr>
          </a:lstStyle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  <p:pic>
        <p:nvPicPr>
          <p:cNvPr id="7" name="Picture 2" descr="C:\Users\teb\Documents\01_Marktbearbeitung\00_SwissEnergyCouncil\06_Kommunikation\01_Logo\Logo_WEC_Switzerlan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7" y="306140"/>
            <a:ext cx="1002686" cy="5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8843" y="1579746"/>
            <a:ext cx="4839177" cy="47212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75158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8843" y="2124193"/>
            <a:ext cx="2329069" cy="417678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2697352" y="2124193"/>
            <a:ext cx="2329069" cy="417678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68843" y="1666166"/>
            <a:ext cx="2329041" cy="361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 baseline="0"/>
            </a:lvl1pPr>
          </a:lstStyle>
          <a:p>
            <a:pPr lvl="0"/>
            <a:r>
              <a:rPr lang="de-CH" dirty="0"/>
              <a:t>Content title 1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97352" y="1666166"/>
            <a:ext cx="2329041" cy="361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 baseline="0"/>
            </a:lvl1pPr>
          </a:lstStyle>
          <a:p>
            <a:pPr lvl="0"/>
            <a:r>
              <a:rPr lang="de-CH" dirty="0"/>
              <a:t>Content title 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2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68844" y="6346196"/>
            <a:ext cx="1291471" cy="5288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9960" y="201433"/>
            <a:ext cx="5036947" cy="1319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/>
            <a:endParaRPr lang="de-CH" sz="2038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376863" cy="7169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843" y="2911610"/>
            <a:ext cx="3367235" cy="376311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Add </a:t>
            </a:r>
            <a:r>
              <a:rPr lang="de-CH" dirty="0" err="1"/>
              <a:t>quote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672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4" y="1579746"/>
            <a:ext cx="1768951" cy="4747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12"/>
            </a:lvl1pPr>
            <a:lvl2pPr marL="517738" indent="0">
              <a:buNone/>
              <a:defRPr sz="1359"/>
            </a:lvl2pPr>
            <a:lvl3pPr marL="1035475" indent="0">
              <a:buNone/>
              <a:defRPr sz="1132"/>
            </a:lvl3pPr>
            <a:lvl4pPr marL="1553213" indent="0">
              <a:buNone/>
              <a:defRPr sz="1019"/>
            </a:lvl4pPr>
            <a:lvl5pPr marL="2070951" indent="0">
              <a:buNone/>
              <a:defRPr sz="1019"/>
            </a:lvl5pPr>
            <a:lvl6pPr marL="2588688" indent="0">
              <a:buNone/>
              <a:defRPr sz="1019"/>
            </a:lvl6pPr>
            <a:lvl7pPr marL="3106426" indent="0">
              <a:buNone/>
              <a:defRPr sz="1019"/>
            </a:lvl7pPr>
            <a:lvl8pPr marL="3624164" indent="0">
              <a:buNone/>
              <a:defRPr sz="1019"/>
            </a:lvl8pPr>
            <a:lvl9pPr marL="4141901" indent="0">
              <a:buNone/>
              <a:defRPr sz="1019"/>
            </a:lvl9pPr>
          </a:lstStyle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91002" y="1579747"/>
            <a:ext cx="3017018" cy="4747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8843" y="403494"/>
            <a:ext cx="3913161" cy="985408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endParaRPr lang="de-CH" sz="3170" b="1" spc="0" dirty="0">
              <a:solidFill>
                <a:srgbClr val="2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5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" y="391616"/>
            <a:ext cx="4839177" cy="5108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24"/>
            </a:lvl1pPr>
            <a:lvl2pPr marL="517738" indent="0">
              <a:buNone/>
              <a:defRPr sz="3170"/>
            </a:lvl2pPr>
            <a:lvl3pPr marL="1035475" indent="0">
              <a:buNone/>
              <a:defRPr sz="2718"/>
            </a:lvl3pPr>
            <a:lvl4pPr marL="1553213" indent="0">
              <a:buNone/>
              <a:defRPr sz="2265"/>
            </a:lvl4pPr>
            <a:lvl5pPr marL="2070951" indent="0">
              <a:buNone/>
              <a:defRPr sz="2265"/>
            </a:lvl5pPr>
            <a:lvl6pPr marL="2588688" indent="0">
              <a:buNone/>
              <a:defRPr sz="2265"/>
            </a:lvl6pPr>
            <a:lvl7pPr marL="3106426" indent="0">
              <a:buNone/>
              <a:defRPr sz="2265"/>
            </a:lvl7pPr>
            <a:lvl8pPr marL="3624164" indent="0">
              <a:buNone/>
              <a:defRPr sz="2265"/>
            </a:lvl8pPr>
            <a:lvl9pPr marL="4141901" indent="0">
              <a:buNone/>
              <a:defRPr sz="2265"/>
            </a:lvl9pPr>
          </a:lstStyle>
          <a:p>
            <a:r>
              <a:rPr lang="de-CH" dirty="0"/>
              <a:t>Drag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placeholder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click</a:t>
            </a:r>
            <a:r>
              <a:rPr lang="de-CH" dirty="0"/>
              <a:t> </a:t>
            </a:r>
            <a:r>
              <a:rPr lang="de-CH" dirty="0" err="1"/>
              <a:t>icon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add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8843" y="5704452"/>
            <a:ext cx="4839177" cy="591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85"/>
            </a:lvl1pPr>
            <a:lvl2pPr marL="517738" indent="0">
              <a:buNone/>
              <a:defRPr sz="1359"/>
            </a:lvl2pPr>
            <a:lvl3pPr marL="1035475" indent="0">
              <a:buNone/>
              <a:defRPr sz="1132"/>
            </a:lvl3pPr>
            <a:lvl4pPr marL="1553213" indent="0">
              <a:buNone/>
              <a:defRPr sz="1019"/>
            </a:lvl4pPr>
            <a:lvl5pPr marL="2070951" indent="0">
              <a:buNone/>
              <a:defRPr sz="1019"/>
            </a:lvl5pPr>
            <a:lvl6pPr marL="2588688" indent="0">
              <a:buNone/>
              <a:defRPr sz="1019"/>
            </a:lvl6pPr>
            <a:lvl7pPr marL="3106426" indent="0">
              <a:buNone/>
              <a:defRPr sz="1019"/>
            </a:lvl7pPr>
            <a:lvl8pPr marL="3624164" indent="0">
              <a:buNone/>
              <a:defRPr sz="1019"/>
            </a:lvl8pPr>
            <a:lvl9pPr marL="4141901" indent="0">
              <a:buNone/>
              <a:defRPr sz="1019"/>
            </a:lvl9pPr>
          </a:lstStyle>
          <a:p>
            <a:pPr lvl="0"/>
            <a:r>
              <a:rPr lang="de-CH" dirty="0"/>
              <a:t>Picture </a:t>
            </a:r>
            <a:r>
              <a:rPr lang="de-CH" dirty="0" err="1"/>
              <a:t>caption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61886" y="6531549"/>
            <a:ext cx="1254601" cy="38169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699"/>
              </a:lnSpc>
            </a:pPr>
            <a:fld id="{E18C42AC-6EA9-6C49-97CA-00AF887CAE64}" type="slidenum">
              <a:rPr lang="de-CH" b="1" smtClean="0"/>
              <a:pPr>
                <a:lnSpc>
                  <a:spcPts val="1699"/>
                </a:lnSpc>
              </a:pPr>
              <a:t>‹#›</a:t>
            </a:fld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99244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3486343895"/>
              </p:ext>
            </p:extLst>
          </p:nvPr>
        </p:nvGraphicFramePr>
        <p:xfrm>
          <a:off x="935" y="1661"/>
          <a:ext cx="933" cy="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270" imgH="270" progId="TCLayout.ActiveDocument.1">
                  <p:embed/>
                </p:oleObj>
              </mc:Choice>
              <mc:Fallback>
                <p:oleObj name="think-cell Slide" r:id="rId41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935" y="1661"/>
                        <a:ext cx="933" cy="1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4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59" r:id="rId3"/>
    <p:sldLayoutId id="2147483673" r:id="rId4"/>
    <p:sldLayoutId id="2147483662" r:id="rId5"/>
    <p:sldLayoutId id="2147483667" r:id="rId6"/>
    <p:sldLayoutId id="2147483658" r:id="rId7"/>
    <p:sldLayoutId id="2147483656" r:id="rId8"/>
    <p:sldLayoutId id="2147483657" r:id="rId9"/>
    <p:sldLayoutId id="2147483670" r:id="rId10"/>
    <p:sldLayoutId id="2147483669" r:id="rId11"/>
    <p:sldLayoutId id="2147483655" r:id="rId12"/>
    <p:sldLayoutId id="2147483674" r:id="rId13"/>
    <p:sldLayoutId id="2147483698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8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8" r:id="rId38"/>
  </p:sldLayoutIdLst>
  <p:hf hdr="0" ftr="0" dt="0"/>
  <p:txStyles>
    <p:titleStyle>
      <a:lvl1pPr algn="l" defTabSz="517738" rtl="0" eaLnBrk="1" latinLnBrk="0" hangingPunct="1">
        <a:spcBef>
          <a:spcPct val="0"/>
        </a:spcBef>
        <a:buNone/>
        <a:defRPr sz="3170" b="1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8303" indent="-388303" algn="l" defTabSz="517738" rtl="0" eaLnBrk="1" latinLnBrk="0" hangingPunct="1">
        <a:spcBef>
          <a:spcPct val="20000"/>
        </a:spcBef>
        <a:buClrTx/>
        <a:buSzPct val="100000"/>
        <a:buFont typeface="Arial"/>
        <a:buChar char="•"/>
        <a:defRPr sz="2718" kern="1200">
          <a:solidFill>
            <a:schemeClr val="bg2"/>
          </a:solidFill>
          <a:latin typeface="+mn-lt"/>
          <a:ea typeface="+mn-ea"/>
          <a:cs typeface="+mn-cs"/>
        </a:defRPr>
      </a:lvl1pPr>
      <a:lvl2pPr marL="841324" indent="-323586" algn="l" defTabSz="517738" rtl="0" eaLnBrk="1" latinLnBrk="0" hangingPunct="1">
        <a:spcBef>
          <a:spcPct val="20000"/>
        </a:spcBef>
        <a:buFont typeface="Arial"/>
        <a:buChar char="–"/>
        <a:defRPr sz="2718" kern="1200">
          <a:solidFill>
            <a:schemeClr val="bg2"/>
          </a:solidFill>
          <a:latin typeface="+mn-lt"/>
          <a:ea typeface="+mn-ea"/>
          <a:cs typeface="+mn-cs"/>
        </a:defRPr>
      </a:lvl2pPr>
      <a:lvl3pPr marL="1294344" indent="-258869" algn="l" defTabSz="517738" rtl="0" eaLnBrk="1" latinLnBrk="0" hangingPunct="1">
        <a:spcBef>
          <a:spcPct val="20000"/>
        </a:spcBef>
        <a:buFont typeface="Courier New"/>
        <a:buChar char="o"/>
        <a:defRPr sz="2718" kern="1200">
          <a:solidFill>
            <a:schemeClr val="bg2"/>
          </a:solidFill>
          <a:latin typeface="+mn-lt"/>
          <a:ea typeface="+mn-ea"/>
          <a:cs typeface="+mn-cs"/>
        </a:defRPr>
      </a:lvl3pPr>
      <a:lvl4pPr marL="1812082" indent="-258869" algn="l" defTabSz="517738" rtl="0" eaLnBrk="1" latinLnBrk="0" hangingPunct="1">
        <a:spcBef>
          <a:spcPct val="20000"/>
        </a:spcBef>
        <a:buFont typeface="Wingdings" charset="2"/>
        <a:buChar char="§"/>
        <a:defRPr sz="2718" kern="1200">
          <a:solidFill>
            <a:schemeClr val="bg2"/>
          </a:solidFill>
          <a:latin typeface="+mn-lt"/>
          <a:ea typeface="+mn-ea"/>
          <a:cs typeface="+mn-cs"/>
        </a:defRPr>
      </a:lvl4pPr>
      <a:lvl5pPr marL="2329820" indent="-258869" algn="l" defTabSz="517738" rtl="0" eaLnBrk="1" latinLnBrk="0" hangingPunct="1">
        <a:spcBef>
          <a:spcPct val="20000"/>
        </a:spcBef>
        <a:buFont typeface="Arial"/>
        <a:buChar char="»"/>
        <a:defRPr sz="2718" kern="1200">
          <a:solidFill>
            <a:schemeClr val="bg2"/>
          </a:solidFill>
          <a:latin typeface="+mn-lt"/>
          <a:ea typeface="+mn-ea"/>
          <a:cs typeface="+mn-cs"/>
        </a:defRPr>
      </a:lvl5pPr>
      <a:lvl6pPr marL="2847557" indent="-258869" algn="l" defTabSz="517738" rtl="0" eaLnBrk="1" latinLnBrk="0" hangingPunct="1">
        <a:spcBef>
          <a:spcPct val="20000"/>
        </a:spcBef>
        <a:buFont typeface="Arial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6pPr>
      <a:lvl7pPr marL="3365295" indent="-258869" algn="l" defTabSz="517738" rtl="0" eaLnBrk="1" latinLnBrk="0" hangingPunct="1">
        <a:spcBef>
          <a:spcPct val="20000"/>
        </a:spcBef>
        <a:buFont typeface="Arial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7pPr>
      <a:lvl8pPr marL="3883033" indent="-258869" algn="l" defTabSz="517738" rtl="0" eaLnBrk="1" latinLnBrk="0" hangingPunct="1">
        <a:spcBef>
          <a:spcPct val="20000"/>
        </a:spcBef>
        <a:buFont typeface="Arial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8pPr>
      <a:lvl9pPr marL="4400770" indent="-258869" algn="l" defTabSz="517738" rtl="0" eaLnBrk="1" latinLnBrk="0" hangingPunct="1">
        <a:spcBef>
          <a:spcPct val="20000"/>
        </a:spcBef>
        <a:buFont typeface="Arial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7738" rtl="0" eaLnBrk="1" latinLnBrk="0" hangingPunct="1">
        <a:defRPr sz="2038" kern="1200">
          <a:solidFill>
            <a:schemeClr val="tx1"/>
          </a:solidFill>
          <a:latin typeface="+mn-lt"/>
          <a:ea typeface="+mn-ea"/>
          <a:cs typeface="+mn-cs"/>
        </a:defRPr>
      </a:lvl1pPr>
      <a:lvl2pPr marL="517738" algn="l" defTabSz="517738" rtl="0" eaLnBrk="1" latinLnBrk="0" hangingPunct="1">
        <a:defRPr sz="2038" kern="1200">
          <a:solidFill>
            <a:schemeClr val="tx1"/>
          </a:solidFill>
          <a:latin typeface="+mn-lt"/>
          <a:ea typeface="+mn-ea"/>
          <a:cs typeface="+mn-cs"/>
        </a:defRPr>
      </a:lvl2pPr>
      <a:lvl3pPr marL="1035475" algn="l" defTabSz="517738" rtl="0" eaLnBrk="1" latinLnBrk="0" hangingPunct="1">
        <a:defRPr sz="2038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3" algn="l" defTabSz="517738" rtl="0" eaLnBrk="1" latinLnBrk="0" hangingPunct="1">
        <a:defRPr sz="2038" kern="1200">
          <a:solidFill>
            <a:schemeClr val="tx1"/>
          </a:solidFill>
          <a:latin typeface="+mn-lt"/>
          <a:ea typeface="+mn-ea"/>
          <a:cs typeface="+mn-cs"/>
        </a:defRPr>
      </a:lvl4pPr>
      <a:lvl5pPr marL="2070951" algn="l" defTabSz="517738" rtl="0" eaLnBrk="1" latinLnBrk="0" hangingPunct="1">
        <a:defRPr sz="2038" kern="1200">
          <a:solidFill>
            <a:schemeClr val="tx1"/>
          </a:solidFill>
          <a:latin typeface="+mn-lt"/>
          <a:ea typeface="+mn-ea"/>
          <a:cs typeface="+mn-cs"/>
        </a:defRPr>
      </a:lvl5pPr>
      <a:lvl6pPr marL="2588688" algn="l" defTabSz="517738" rtl="0" eaLnBrk="1" latinLnBrk="0" hangingPunct="1">
        <a:defRPr sz="2038" kern="1200">
          <a:solidFill>
            <a:schemeClr val="tx1"/>
          </a:solidFill>
          <a:latin typeface="+mn-lt"/>
          <a:ea typeface="+mn-ea"/>
          <a:cs typeface="+mn-cs"/>
        </a:defRPr>
      </a:lvl6pPr>
      <a:lvl7pPr marL="3106426" algn="l" defTabSz="517738" rtl="0" eaLnBrk="1" latinLnBrk="0" hangingPunct="1">
        <a:defRPr sz="2038" kern="1200">
          <a:solidFill>
            <a:schemeClr val="tx1"/>
          </a:solidFill>
          <a:latin typeface="+mn-lt"/>
          <a:ea typeface="+mn-ea"/>
          <a:cs typeface="+mn-cs"/>
        </a:defRPr>
      </a:lvl7pPr>
      <a:lvl8pPr marL="3624164" algn="l" defTabSz="517738" rtl="0" eaLnBrk="1" latinLnBrk="0" hangingPunct="1">
        <a:defRPr sz="2038" kern="1200">
          <a:solidFill>
            <a:schemeClr val="tx1"/>
          </a:solidFill>
          <a:latin typeface="+mn-lt"/>
          <a:ea typeface="+mn-ea"/>
          <a:cs typeface="+mn-cs"/>
        </a:defRPr>
      </a:lvl8pPr>
      <a:lvl9pPr marL="4141901" algn="l" defTabSz="517738" rtl="0" eaLnBrk="1" latinLnBrk="0" hangingPunct="1">
        <a:defRPr sz="20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daniela-decurtins-11806b14/" TargetMode="External"/><Relationship Id="rId13" Type="http://schemas.openxmlformats.org/officeDocument/2006/relationships/hyperlink" Target="https://www.linkedin.com/in/fabrice-billard-35124b/" TargetMode="External"/><Relationship Id="rId18" Type="http://schemas.openxmlformats.org/officeDocument/2006/relationships/hyperlink" Target="https://www.linkedin.com/in/axel-michaelowa-863739a/" TargetMode="Externa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9.jpg"/><Relationship Id="rId7" Type="http://schemas.openxmlformats.org/officeDocument/2006/relationships/image" Target="../media/image1.emf"/><Relationship Id="rId12" Type="http://schemas.openxmlformats.org/officeDocument/2006/relationships/hyperlink" Target="https://www.linkedin.com/in/thomas-j-schmidt-6371375/" TargetMode="Externa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3.xml"/><Relationship Id="rId16" Type="http://schemas.openxmlformats.org/officeDocument/2006/relationships/hyperlink" Target="https://www.linkedin.com/in/marcoberg224/" TargetMode="External"/><Relationship Id="rId20" Type="http://schemas.openxmlformats.org/officeDocument/2006/relationships/image" Target="../media/image8.jpg"/><Relationship Id="rId1" Type="http://schemas.openxmlformats.org/officeDocument/2006/relationships/tags" Target="../tags/tag6.xml"/><Relationship Id="rId6" Type="http://schemas.openxmlformats.org/officeDocument/2006/relationships/oleObject" Target="../embeddings/oleObject3.bin"/><Relationship Id="rId11" Type="http://schemas.openxmlformats.org/officeDocument/2006/relationships/hyperlink" Target="https://www.linkedin.com/in/lukas-gisiger-b3a384105/" TargetMode="External"/><Relationship Id="rId5" Type="http://schemas.openxmlformats.org/officeDocument/2006/relationships/image" Target="../media/image5.png"/><Relationship Id="rId15" Type="http://schemas.openxmlformats.org/officeDocument/2006/relationships/hyperlink" Target="mailto:info@worldenergy.ch" TargetMode="External"/><Relationship Id="rId10" Type="http://schemas.openxmlformats.org/officeDocument/2006/relationships/hyperlink" Target="https://www.linkedin.com/in/roland-bilang-53752022/" TargetMode="External"/><Relationship Id="rId19" Type="http://schemas.openxmlformats.org/officeDocument/2006/relationships/image" Target="../media/image7.jpg"/><Relationship Id="rId4" Type="http://schemas.openxmlformats.org/officeDocument/2006/relationships/hyperlink" Target="https://www.linkedin.com/in/reto-burkard-437986b1/" TargetMode="External"/><Relationship Id="rId9" Type="http://schemas.openxmlformats.org/officeDocument/2006/relationships/hyperlink" Target="https://www.linkedin.com/in/michael-frank-820b9bb/" TargetMode="External"/><Relationship Id="rId14" Type="http://schemas.openxmlformats.org/officeDocument/2006/relationships/hyperlink" Target="https://www.eventbrite.com/e/1818961676339?aff=oddtdtcreato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8E9C0D-8B59-F85A-E3E3-A50E29A86F5A}"/>
              </a:ext>
            </a:extLst>
          </p:cNvPr>
          <p:cNvSpPr txBox="1"/>
          <p:nvPr/>
        </p:nvSpPr>
        <p:spPr>
          <a:xfrm>
            <a:off x="758040" y="5212769"/>
            <a:ext cx="2513062" cy="615553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de-CH" sz="900" b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hlinkClick r:id="rId4"/>
              </a:rPr>
              <a:t>Reto Burkard</a:t>
            </a:r>
            <a:r>
              <a:rPr lang="de-CH" sz="900" b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de-CH" sz="9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Vizedirektor BAFU, Leiter Direktionsbereich Klima</a:t>
            </a:r>
            <a:br>
              <a:rPr lang="en-US" sz="9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</a:br>
            <a:r>
              <a:rPr lang="de-CH" sz="800" i="1" dirty="0">
                <a:solidFill>
                  <a:srgbClr val="1F497D"/>
                </a:solidFill>
              </a:rPr>
              <a:t>«</a:t>
            </a:r>
            <a:r>
              <a:rPr lang="de-CH" sz="800" b="1" i="1" dirty="0">
                <a:solidFill>
                  <a:srgbClr val="1F497D"/>
                </a:solidFill>
                <a:latin typeface="+mj-lt"/>
              </a:rPr>
              <a:t>Entwicklung und Rolle der Kompensation in der Schweizer Klimagesetzgebung</a:t>
            </a:r>
            <a:r>
              <a:rPr lang="de-CH" sz="800" b="1" i="1" dirty="0">
                <a:solidFill>
                  <a:srgbClr val="1F497D"/>
                </a:solidFill>
              </a:rPr>
              <a:t>»</a:t>
            </a:r>
            <a:endParaRPr lang="de-CH" sz="800" b="1" i="1" dirty="0">
              <a:solidFill>
                <a:srgbClr val="1F497D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2E4733-0838-4EB0-8CFA-C11BFDF04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58" y="98416"/>
            <a:ext cx="2402205" cy="902335"/>
          </a:xfrm>
          <a:prstGeom prst="rect">
            <a:avLst/>
          </a:prstGeom>
          <a:noFill/>
        </p:spPr>
      </p:pic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2487488" y="-296914"/>
          <a:ext cx="1797" cy="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2487488" y="-296914"/>
                        <a:ext cx="1797" cy="1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-5715" y="1128612"/>
            <a:ext cx="5376863" cy="11839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1" y="1082489"/>
            <a:ext cx="45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CH" sz="1400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Energy Talks @ Zimmerleuten</a:t>
            </a:r>
            <a:br>
              <a:rPr lang="de-CH" sz="1400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</a:br>
            <a:r>
              <a:rPr lang="de-CH" sz="1400" b="1" dirty="0">
                <a:solidFill>
                  <a:prstClr val="white"/>
                </a:solidFill>
                <a:latin typeface="Calibri" panose="020F0502020204030204"/>
              </a:rPr>
              <a:t>Montag, 24. November 2025,</a:t>
            </a:r>
            <a:r>
              <a:rPr lang="de-CH" sz="1400" dirty="0">
                <a:solidFill>
                  <a:prstClr val="white"/>
                </a:solidFill>
                <a:latin typeface="Calibri" panose="020F0502020204030204"/>
              </a:rPr>
              <a:t> von 18:00 bis 20:00 Uhr </a:t>
            </a:r>
            <a:br>
              <a:rPr lang="de-CH" sz="14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de-CH" sz="1000" dirty="0">
                <a:solidFill>
                  <a:prstClr val="white"/>
                </a:solidFill>
                <a:latin typeface="Calibri" panose="020F0502020204030204"/>
              </a:rPr>
              <a:t>(im Anschluss Apéro)</a:t>
            </a:r>
          </a:p>
        </p:txBody>
      </p:sp>
      <p:sp>
        <p:nvSpPr>
          <p:cNvPr id="5" name="Parallelogram 4"/>
          <p:cNvSpPr/>
          <p:nvPr/>
        </p:nvSpPr>
        <p:spPr>
          <a:xfrm>
            <a:off x="-233262" y="317241"/>
            <a:ext cx="2593910" cy="41054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358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EINLADUNG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175261" y="5853822"/>
            <a:ext cx="3190107" cy="11093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de-CH" sz="8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Bitte melden Sie sich über den nebenstehenden Link zur Veranstaltung an. Gerne dürfen Sie diese Einladung auch mit weiteren Interessierten teilen! </a:t>
            </a:r>
            <a:br>
              <a:rPr lang="en-US" sz="8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</a:br>
            <a:br>
              <a:rPr lang="en-US" sz="900" i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</a:br>
            <a:r>
              <a:rPr lang="de-CH" sz="900" i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Der Vorstand</a:t>
            </a:r>
          </a:p>
          <a:p>
            <a:pPr>
              <a:spcAft>
                <a:spcPts val="600"/>
              </a:spcAft>
            </a:pPr>
            <a:r>
              <a:rPr lang="de-CH" sz="650" i="1" dirty="0">
                <a:solidFill>
                  <a:srgbClr val="1F497D"/>
                </a:solidFill>
                <a:latin typeface="+mj-lt"/>
                <a:hlinkClick r:id="rId8"/>
              </a:rPr>
              <a:t>Daniela Decurtins </a:t>
            </a:r>
            <a:r>
              <a:rPr lang="de-CH" sz="650" i="1" dirty="0">
                <a:solidFill>
                  <a:srgbClr val="1F497D"/>
                </a:solidFill>
                <a:latin typeface="+mj-lt"/>
              </a:rPr>
              <a:t>(VSG) I  </a:t>
            </a:r>
            <a:r>
              <a:rPr lang="de-CH" sz="650" i="1" dirty="0">
                <a:solidFill>
                  <a:srgbClr val="1F497D"/>
                </a:solidFill>
                <a:latin typeface="+mj-lt"/>
                <a:hlinkClick r:id="rId9"/>
              </a:rPr>
              <a:t>Michael Frank </a:t>
            </a:r>
            <a:r>
              <a:rPr lang="de-CH" sz="650" i="1" dirty="0">
                <a:solidFill>
                  <a:srgbClr val="1F497D"/>
                </a:solidFill>
                <a:latin typeface="+mj-lt"/>
              </a:rPr>
              <a:t>(VSE) I </a:t>
            </a:r>
            <a:r>
              <a:rPr lang="de-CH" sz="650" i="1" dirty="0">
                <a:solidFill>
                  <a:srgbClr val="1F497D"/>
                </a:solidFill>
                <a:latin typeface="+mj-lt"/>
                <a:hlinkClick r:id="rId10"/>
              </a:rPr>
              <a:t>Roland Bilang </a:t>
            </a:r>
            <a:r>
              <a:rPr lang="de-CH" sz="650" i="1" dirty="0">
                <a:solidFill>
                  <a:srgbClr val="1F497D"/>
                </a:solidFill>
                <a:latin typeface="+mj-lt"/>
              </a:rPr>
              <a:t>(Avenergy) I </a:t>
            </a:r>
            <a:r>
              <a:rPr lang="de-CH" sz="650" i="1" dirty="0">
                <a:solidFill>
                  <a:srgbClr val="1F497D"/>
                </a:solidFill>
                <a:latin typeface="+mj-lt"/>
                <a:hlinkClick r:id="rId11"/>
              </a:rPr>
              <a:t>Lukas Gisiger </a:t>
            </a:r>
            <a:r>
              <a:rPr lang="de-CH" sz="650" i="1" dirty="0">
                <a:solidFill>
                  <a:srgbClr val="1F497D"/>
                </a:solidFill>
                <a:latin typeface="+mj-lt"/>
              </a:rPr>
              <a:t>(UBS) I </a:t>
            </a:r>
            <a:r>
              <a:rPr lang="de-CH" sz="650" i="1" dirty="0">
                <a:solidFill>
                  <a:srgbClr val="1F497D"/>
                </a:solidFill>
                <a:latin typeface="+mj-lt"/>
                <a:hlinkClick r:id="rId12"/>
              </a:rPr>
              <a:t>Thomas Justus Schmidt </a:t>
            </a:r>
            <a:r>
              <a:rPr lang="de-CH" sz="650" i="1" dirty="0">
                <a:solidFill>
                  <a:srgbClr val="1F497D"/>
                </a:solidFill>
                <a:latin typeface="+mj-lt"/>
              </a:rPr>
              <a:t>(PSI) I </a:t>
            </a:r>
            <a:r>
              <a:rPr lang="de-CH" sz="650" i="1" dirty="0">
                <a:solidFill>
                  <a:srgbClr val="1F497D"/>
                </a:solidFill>
                <a:latin typeface="+mj-lt"/>
                <a:hlinkClick r:id="rId13"/>
              </a:rPr>
              <a:t>Fabrice Billard </a:t>
            </a:r>
            <a:r>
              <a:rPr lang="de-CH" sz="650" i="1" dirty="0">
                <a:solidFill>
                  <a:srgbClr val="1F497D"/>
                </a:solidFill>
                <a:latin typeface="+mj-lt"/>
              </a:rPr>
              <a:t>(Burckhardt Compression AG)</a:t>
            </a:r>
            <a:endParaRPr lang="de-CH" sz="650" dirty="0">
              <a:solidFill>
                <a:srgbClr val="1F497D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5369" y="2337748"/>
            <a:ext cx="2011494" cy="4518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>
              <a:spcAft>
                <a:spcPts val="339"/>
              </a:spcAft>
            </a:pPr>
            <a:r>
              <a:rPr lang="de-CH" sz="900" b="1" u="sng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Programm</a:t>
            </a:r>
          </a:p>
          <a:p>
            <a:pPr>
              <a:spcAft>
                <a:spcPts val="339"/>
              </a:spcAft>
              <a:tabLst>
                <a:tab pos="450850" algn="l"/>
              </a:tabLst>
            </a:pPr>
            <a:r>
              <a:rPr lang="de-CH" sz="800" b="1" dirty="0">
                <a:solidFill>
                  <a:srgbClr val="1F497D"/>
                </a:solidFill>
                <a:ea typeface="Calibri" panose="020F0502020204030204" pitchFamily="34" charset="0"/>
              </a:rPr>
              <a:t>18:00</a:t>
            </a: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 | 	Begrüssung und 	Moderation durch</a:t>
            </a:r>
            <a:b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	</a:t>
            </a:r>
            <a:r>
              <a:rPr lang="de-CH" sz="800" b="1" dirty="0">
                <a:solidFill>
                  <a:srgbClr val="1F497D"/>
                </a:solidFill>
                <a:ea typeface="Calibri" panose="020F0502020204030204" pitchFamily="34" charset="0"/>
              </a:rPr>
              <a:t>Daniela Decurtins </a:t>
            </a:r>
            <a:br>
              <a:rPr lang="de-CH" sz="800" b="1" dirty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800" b="1" dirty="0">
                <a:solidFill>
                  <a:srgbClr val="1F497D"/>
                </a:solidFill>
                <a:ea typeface="Calibri" panose="020F0502020204030204" pitchFamily="34" charset="0"/>
              </a:rPr>
              <a:t>	</a:t>
            </a:r>
            <a:r>
              <a:rPr lang="de-CH" sz="800" dirty="0">
                <a:solidFill>
                  <a:srgbClr val="1F497D"/>
                </a:solidFill>
                <a:latin typeface="+mj-lt"/>
              </a:rPr>
              <a:t>(Präsidentin des 	Weltenergierats Schweiz)</a:t>
            </a:r>
            <a:endParaRPr lang="de-CH" sz="200" dirty="0">
              <a:solidFill>
                <a:srgbClr val="1F497D"/>
              </a:solidFill>
              <a:latin typeface="+mj-lt"/>
            </a:endParaRPr>
          </a:p>
          <a:p>
            <a:pPr>
              <a:spcAft>
                <a:spcPts val="339"/>
              </a:spcAft>
              <a:tabLst>
                <a:tab pos="446088" algn="l"/>
              </a:tabLst>
            </a:pPr>
            <a:r>
              <a:rPr lang="de-CH" sz="800" b="1" dirty="0">
                <a:solidFill>
                  <a:srgbClr val="1F497D"/>
                </a:solidFill>
                <a:ea typeface="Calibri" panose="020F0502020204030204" pitchFamily="34" charset="0"/>
              </a:rPr>
              <a:t>1</a:t>
            </a:r>
            <a:r>
              <a:rPr lang="de-CH" sz="800" b="1" dirty="0">
                <a:solidFill>
                  <a:srgbClr val="1F497D"/>
                </a:solidFill>
              </a:rPr>
              <a:t>8:15</a:t>
            </a: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 | 	Präsentation von</a:t>
            </a:r>
            <a:b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	</a:t>
            </a:r>
            <a:r>
              <a:rPr lang="de-CH" sz="800" b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Marco Berg </a:t>
            </a:r>
            <a:br>
              <a:rPr lang="de-CH" sz="800" b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</a:br>
            <a:r>
              <a:rPr lang="de-CH" sz="800" b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	</a:t>
            </a: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Geschäftsführer Stiftung KliK </a:t>
            </a:r>
            <a:endParaRPr lang="de-CH" sz="800" dirty="0">
              <a:solidFill>
                <a:srgbClr val="1F497D"/>
              </a:solidFill>
              <a:latin typeface="+mj-lt"/>
            </a:endParaRPr>
          </a:p>
          <a:p>
            <a:pPr>
              <a:spcAft>
                <a:spcPts val="339"/>
              </a:spcAft>
              <a:tabLst>
                <a:tab pos="446088" algn="l"/>
              </a:tabLst>
            </a:pPr>
            <a:r>
              <a:rPr lang="de-CH" sz="800" b="1" dirty="0">
                <a:solidFill>
                  <a:srgbClr val="1F497D"/>
                </a:solidFill>
              </a:rPr>
              <a:t>18:45</a:t>
            </a:r>
            <a:r>
              <a:rPr lang="de-CH" sz="800" dirty="0">
                <a:solidFill>
                  <a:srgbClr val="1F497D"/>
                </a:solidFill>
              </a:rPr>
              <a:t> </a:t>
            </a: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| 	Präsentation von </a:t>
            </a:r>
            <a:b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	</a:t>
            </a:r>
            <a:r>
              <a:rPr lang="de-CH" sz="800" b="1" dirty="0">
                <a:solidFill>
                  <a:srgbClr val="1F497D"/>
                </a:solidFill>
                <a:ea typeface="Calibri" panose="020F0502020204030204" pitchFamily="34" charset="0"/>
              </a:rPr>
              <a:t>Axel Michaelowa</a:t>
            </a:r>
            <a:b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	Universität Zürich / 	Perspectives</a:t>
            </a:r>
          </a:p>
          <a:p>
            <a:pPr>
              <a:spcAft>
                <a:spcPts val="339"/>
              </a:spcAft>
              <a:tabLst>
                <a:tab pos="446088" algn="l"/>
              </a:tabLst>
            </a:pPr>
            <a:r>
              <a:rPr lang="de-CH" sz="800" b="1" dirty="0">
                <a:solidFill>
                  <a:srgbClr val="1F497D"/>
                </a:solidFill>
              </a:rPr>
              <a:t>19:15</a:t>
            </a:r>
            <a:r>
              <a:rPr lang="de-CH" sz="800" dirty="0">
                <a:solidFill>
                  <a:srgbClr val="1F497D"/>
                </a:solidFill>
              </a:rPr>
              <a:t> </a:t>
            </a: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| 	Präsentation von </a:t>
            </a:r>
            <a:b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	</a:t>
            </a:r>
            <a:r>
              <a:rPr lang="de-CH" sz="800" b="1" dirty="0">
                <a:solidFill>
                  <a:srgbClr val="1F497D"/>
                </a:solidFill>
                <a:ea typeface="Calibri" panose="020F0502020204030204" pitchFamily="34" charset="0"/>
              </a:rPr>
              <a:t>Reto Burkard</a:t>
            </a:r>
            <a:b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	Vizedirektor BAFU</a:t>
            </a:r>
          </a:p>
          <a:p>
            <a:pPr>
              <a:spcAft>
                <a:spcPts val="339"/>
              </a:spcAft>
              <a:tabLst>
                <a:tab pos="446088" algn="l"/>
              </a:tabLst>
            </a:pPr>
            <a:r>
              <a:rPr lang="de-CH" sz="800" dirty="0">
                <a:solidFill>
                  <a:srgbClr val="1F497D"/>
                </a:solidFill>
              </a:rPr>
              <a:t>19:45 | 	Zusammenfassung &amp; 	Verabschiedung durch 	</a:t>
            </a:r>
            <a:r>
              <a:rPr lang="de-CH" sz="800" b="1" dirty="0">
                <a:solidFill>
                  <a:srgbClr val="1F497D"/>
                </a:solidFill>
              </a:rPr>
              <a:t>Michael Frank</a:t>
            </a:r>
            <a:br>
              <a:rPr lang="de-CH" sz="800" dirty="0">
                <a:solidFill>
                  <a:srgbClr val="1F497D"/>
                </a:solidFill>
              </a:rPr>
            </a:br>
            <a:r>
              <a:rPr lang="de-CH" sz="9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	</a:t>
            </a:r>
            <a:r>
              <a:rPr lang="de-CH" sz="7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(Vizepräsident des 	Weltenergierats Schweiz)</a:t>
            </a:r>
            <a:br>
              <a:rPr lang="de-CH" sz="1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</a:br>
            <a:r>
              <a:rPr lang="de-CH" sz="8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	</a:t>
            </a:r>
            <a:br>
              <a:rPr lang="de-CH" sz="800" b="1" dirty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800" b="1" dirty="0">
                <a:solidFill>
                  <a:srgbClr val="1F497D"/>
                </a:solidFill>
                <a:ea typeface="Calibri" panose="020F0502020204030204" pitchFamily="34" charset="0"/>
              </a:rPr>
              <a:t>20:00</a:t>
            </a:r>
            <a:r>
              <a:rPr lang="de-CH" sz="800" dirty="0">
                <a:solidFill>
                  <a:srgbClr val="1F497D"/>
                </a:solidFill>
                <a:ea typeface="Calibri" panose="020F0502020204030204" pitchFamily="34" charset="0"/>
              </a:rPr>
              <a:t> |   	Apéro</a:t>
            </a:r>
            <a:endParaRPr lang="de-CH" sz="500" dirty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>
              <a:spcAft>
                <a:spcPts val="339"/>
              </a:spcAft>
              <a:tabLst>
                <a:tab pos="446088" algn="l"/>
              </a:tabLst>
            </a:pPr>
            <a:r>
              <a:rPr lang="de-CH" sz="900" b="1" u="sng" dirty="0">
                <a:solidFill>
                  <a:srgbClr val="1F497D"/>
                </a:solidFill>
                <a:ea typeface="Calibri" panose="020F0502020204030204" pitchFamily="34" charset="0"/>
              </a:rPr>
              <a:t>Ort:</a:t>
            </a:r>
            <a:r>
              <a:rPr lang="de-CH" sz="900" b="1" dirty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r>
              <a:rPr lang="de-CH" sz="900" b="1" dirty="0">
                <a:solidFill>
                  <a:srgbClr val="1F497D"/>
                </a:solidFill>
              </a:rPr>
              <a:t>Zunfthaus zur Zimmerleuten</a:t>
            </a:r>
            <a:br>
              <a:rPr lang="de-CH" sz="900" b="1" dirty="0">
                <a:solidFill>
                  <a:srgbClr val="1F497D"/>
                </a:solidFill>
              </a:rPr>
            </a:br>
            <a:r>
              <a:rPr lang="de-CH" sz="900" dirty="0">
                <a:solidFill>
                  <a:srgbClr val="1F497D"/>
                </a:solidFill>
              </a:rPr>
              <a:t>Limmatquai 40; 8001 Zürich</a:t>
            </a:r>
            <a:br>
              <a:rPr lang="de-CH" sz="900" dirty="0">
                <a:solidFill>
                  <a:srgbClr val="1F497D"/>
                </a:solidFill>
              </a:rPr>
            </a:br>
            <a:br>
              <a:rPr lang="de-CH" sz="900" b="1" u="sng" dirty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900" b="1" u="sng" dirty="0">
                <a:solidFill>
                  <a:srgbClr val="1F497D"/>
                </a:solidFill>
                <a:ea typeface="Calibri" panose="020F0502020204030204" pitchFamily="34" charset="0"/>
              </a:rPr>
              <a:t>Anmeldung</a:t>
            </a:r>
            <a:r>
              <a:rPr lang="de-CH" sz="900" b="1" dirty="0">
                <a:solidFill>
                  <a:srgbClr val="1F497D"/>
                </a:solidFill>
                <a:ea typeface="Calibri" panose="020F0502020204030204" pitchFamily="34" charset="0"/>
              </a:rPr>
              <a:t>:</a:t>
            </a:r>
            <a:br>
              <a:rPr lang="de-CH" sz="900" b="1">
                <a:solidFill>
                  <a:srgbClr val="1F497D"/>
                </a:solidFill>
                <a:ea typeface="Calibri" panose="020F0502020204030204" pitchFamily="34" charset="0"/>
              </a:rPr>
            </a:br>
            <a:br>
              <a:rPr lang="de-CH" sz="900" b="1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900" b="1">
                <a:solidFill>
                  <a:srgbClr val="1F497D"/>
                </a:solidFill>
                <a:ea typeface="Calibri" panose="020F0502020204030204" pitchFamily="34" charset="0"/>
                <a:hlinkClick r:id="rId14"/>
              </a:rPr>
              <a:t>LINK</a:t>
            </a:r>
            <a:br>
              <a:rPr lang="de-CH" sz="900" b="1">
                <a:solidFill>
                  <a:srgbClr val="1F497D"/>
                </a:solidFill>
                <a:ea typeface="Calibri" panose="020F0502020204030204" pitchFamily="34" charset="0"/>
              </a:rPr>
            </a:br>
            <a:br>
              <a:rPr lang="de-CH" sz="900" b="1" u="sng" dirty="0">
                <a:solidFill>
                  <a:srgbClr val="1F497D"/>
                </a:solidFill>
                <a:ea typeface="Calibri" panose="020F0502020204030204" pitchFamily="34" charset="0"/>
              </a:rPr>
            </a:br>
            <a:br>
              <a:rPr lang="de-CH" sz="900" b="1" u="sng" dirty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CH" sz="900" b="1" u="sng" dirty="0">
                <a:solidFill>
                  <a:srgbClr val="1F497D"/>
                </a:solidFill>
                <a:ea typeface="Calibri" panose="020F0502020204030204" pitchFamily="34" charset="0"/>
              </a:rPr>
              <a:t>Kontakt</a:t>
            </a:r>
            <a:r>
              <a:rPr lang="de-CH" sz="900" b="1" dirty="0">
                <a:solidFill>
                  <a:srgbClr val="1F497D"/>
                </a:solidFill>
                <a:ea typeface="Calibri" panose="020F0502020204030204" pitchFamily="34" charset="0"/>
              </a:rPr>
              <a:t>: </a:t>
            </a:r>
            <a:r>
              <a:rPr lang="de-CH" sz="900" dirty="0">
                <a:solidFill>
                  <a:schemeClr val="accent2"/>
                </a:solidFill>
                <a:ea typeface="Calibri" panose="020F0502020204030204" pitchFamily="34" charset="0"/>
                <a:hlinkClick r:id="rId15"/>
              </a:rPr>
              <a:t>info@worldenergy.ch</a:t>
            </a:r>
            <a:br>
              <a:rPr lang="de-CH" sz="900" dirty="0">
                <a:solidFill>
                  <a:schemeClr val="accent2"/>
                </a:solidFill>
                <a:ea typeface="Calibri" panose="020F0502020204030204" pitchFamily="34" charset="0"/>
              </a:rPr>
            </a:br>
            <a:r>
              <a:rPr lang="de-CH" sz="900" dirty="0">
                <a:solidFill>
                  <a:schemeClr val="accent2"/>
                </a:solidFill>
                <a:ea typeface="Calibri" panose="020F0502020204030204" pitchFamily="34" charset="0"/>
              </a:rPr>
              <a:t>	  </a:t>
            </a:r>
            <a:r>
              <a:rPr lang="de-CH" sz="900" dirty="0">
                <a:solidFill>
                  <a:srgbClr val="1F497D"/>
                </a:solidFill>
                <a:ea typeface="Calibri" panose="020F0502020204030204" pitchFamily="34" charset="0"/>
              </a:rPr>
              <a:t>+41 79 755 9700</a:t>
            </a:r>
          </a:p>
          <a:p>
            <a:pPr>
              <a:spcAft>
                <a:spcPts val="339"/>
              </a:spcAft>
            </a:pPr>
            <a:endParaRPr lang="de-CH" sz="1000" dirty="0">
              <a:solidFill>
                <a:srgbClr val="1F497D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95" y="6961445"/>
            <a:ext cx="5197641" cy="18262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CH" sz="6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© World Energy Council Switzerland (Schweizerischer Energierat) – </a:t>
            </a:r>
            <a:r>
              <a:rPr lang="de-CH" sz="650" dirty="0" err="1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Bollstrasse</a:t>
            </a:r>
            <a:r>
              <a:rPr lang="de-CH" sz="6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 61 – 3076 Worb – Switzerland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309D0D-C74C-47CE-8DB3-26AE157BD297}"/>
              </a:ext>
            </a:extLst>
          </p:cNvPr>
          <p:cNvSpPr/>
          <p:nvPr/>
        </p:nvSpPr>
        <p:spPr>
          <a:xfrm rot="727229">
            <a:off x="3786298" y="974510"/>
            <a:ext cx="1497483" cy="3698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kern="0" dirty="0">
                <a:solidFill>
                  <a:schemeClr val="bg2"/>
                </a:solidFill>
                <a:latin typeface="Calibri" panose="020F0502020204030204"/>
              </a:rPr>
              <a:t>Teilnahme kostenlos – Anmeldung erforderlich</a:t>
            </a:r>
            <a:endParaRPr kumimoji="0" lang="de-CH" sz="1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A5C616-0131-4D9D-B768-40D1536D97BD}"/>
              </a:ext>
            </a:extLst>
          </p:cNvPr>
          <p:cNvSpPr/>
          <p:nvPr/>
        </p:nvSpPr>
        <p:spPr>
          <a:xfrm>
            <a:off x="254959" y="1821153"/>
            <a:ext cx="4946643" cy="39991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«Emissionsreduktionen im Ausland als Teil der Schweizer Klimapolitik – Bilanz und Ausblick nach 20 Jahren»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EFAF7-20DD-36D1-3E8F-C141F4C498CD}"/>
              </a:ext>
            </a:extLst>
          </p:cNvPr>
          <p:cNvSpPr txBox="1"/>
          <p:nvPr/>
        </p:nvSpPr>
        <p:spPr>
          <a:xfrm>
            <a:off x="758040" y="4091557"/>
            <a:ext cx="2513062" cy="477054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de-CH" sz="900" b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hlinkClick r:id="rId16"/>
              </a:rPr>
              <a:t>Marco Berg</a:t>
            </a:r>
            <a:r>
              <a:rPr lang="de-CH" sz="900" b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de-CH" sz="9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Geschäftsführer Stiftung KliK </a:t>
            </a:r>
            <a:br>
              <a:rPr lang="en-US" sz="9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</a:br>
            <a:r>
              <a:rPr lang="de-CH" sz="800" i="1" dirty="0">
                <a:solidFill>
                  <a:srgbClr val="1F497D"/>
                </a:solidFill>
              </a:rPr>
              <a:t>«</a:t>
            </a:r>
            <a:r>
              <a:rPr lang="de-CH" sz="800" b="1" i="1" dirty="0">
                <a:solidFill>
                  <a:srgbClr val="1F497D"/>
                </a:solidFill>
                <a:latin typeface="+mj-lt"/>
              </a:rPr>
              <a:t>Das Schweizer Erfolgsmodell: Globalen Klimaschutz privatwirtschaftlich organisieren</a:t>
            </a:r>
            <a:r>
              <a:rPr lang="de-CH" sz="800" b="1" i="1" dirty="0">
                <a:solidFill>
                  <a:srgbClr val="1F497D"/>
                </a:solidFill>
              </a:rPr>
              <a:t>»</a:t>
            </a:r>
            <a:endParaRPr lang="de-CH" sz="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09BF00-F44B-7C70-939D-3BD28A888D60}"/>
              </a:ext>
            </a:extLst>
          </p:cNvPr>
          <p:cNvSpPr/>
          <p:nvPr/>
        </p:nvSpPr>
        <p:spPr>
          <a:xfrm>
            <a:off x="234355" y="4123948"/>
            <a:ext cx="432491" cy="473168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315595-06CF-48A3-00F7-B002F7846B87}"/>
              </a:ext>
            </a:extLst>
          </p:cNvPr>
          <p:cNvSpPr/>
          <p:nvPr/>
        </p:nvSpPr>
        <p:spPr>
          <a:xfrm>
            <a:off x="175263" y="2376382"/>
            <a:ext cx="3190107" cy="195370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de-CH" sz="8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Liebe Mitglieder und Interessierte</a:t>
            </a:r>
          </a:p>
          <a:p>
            <a:pPr>
              <a:spcAft>
                <a:spcPts val="600"/>
              </a:spcAft>
            </a:pPr>
            <a:r>
              <a:rPr lang="de-CH" sz="8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Seit 20 Jahren setzt die Schweiz auf Emissionsreduktionen im Ausland. Zeit für eine Bilanz: Welche Erfahrungen wurden gesammelt, wie fügen sie sich in die internationale Netto-Null-Perspektive ein – und welche Rolle spielen sie für die Revision des CO₂-Gesetzes?</a:t>
            </a:r>
            <a:br>
              <a:rPr lang="de-CH" sz="8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</a:br>
            <a:br>
              <a:rPr lang="de-CH" sz="8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</a:br>
            <a:r>
              <a:rPr lang="de-CH" sz="8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Erleben Sie Einblicke in Erfahrungen, Herausforderungen und Praxisbeispiele sowie ihre Bedeutung für das Erreichen des Netto-Null-Ziels.</a:t>
            </a:r>
            <a:br>
              <a:rPr lang="de-CH" sz="8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</a:br>
            <a:br>
              <a:rPr lang="de-CH" sz="8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</a:br>
            <a:r>
              <a:rPr lang="de-CH" sz="85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Wir freuen uns, folgende Experten zu begrüssen:</a:t>
            </a:r>
            <a:endParaRPr lang="de-CH" sz="900" dirty="0">
              <a:solidFill>
                <a:srgbClr val="1F497D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B1D33-6760-6349-265F-63E34CE8A053}"/>
              </a:ext>
            </a:extLst>
          </p:cNvPr>
          <p:cNvSpPr txBox="1"/>
          <p:nvPr/>
        </p:nvSpPr>
        <p:spPr>
          <a:xfrm>
            <a:off x="758040" y="4630755"/>
            <a:ext cx="2513062" cy="538609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hlinkClick r:id="rId18"/>
              </a:rPr>
              <a:t>Axel Michaelowa</a:t>
            </a:r>
            <a:r>
              <a:rPr lang="en-US" sz="900" b="1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sz="8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Universität Zürich / Perspectives </a:t>
            </a:r>
            <a:r>
              <a:rPr lang="de-CH" sz="800" b="1" i="1" dirty="0">
                <a:solidFill>
                  <a:srgbClr val="1F497D"/>
                </a:solidFill>
              </a:rPr>
              <a:t>«</a:t>
            </a:r>
            <a:r>
              <a:rPr lang="de-CH" sz="800" b="1" i="1" dirty="0">
                <a:solidFill>
                  <a:srgbClr val="1F497D"/>
                </a:solidFill>
                <a:latin typeface="+mj-lt"/>
              </a:rPr>
              <a:t>Leitplanken für die Glaubwürdigkeit der Auslandszertifikate</a:t>
            </a:r>
            <a:r>
              <a:rPr lang="de-CH" sz="800" b="1" i="1" dirty="0">
                <a:solidFill>
                  <a:srgbClr val="1F497D"/>
                </a:solidFill>
              </a:rPr>
              <a:t>» </a:t>
            </a:r>
            <a:br>
              <a:rPr lang="de-CH" sz="800" b="1" i="1" dirty="0">
                <a:solidFill>
                  <a:srgbClr val="1F497D"/>
                </a:solidFill>
                <a:latin typeface="+mj-lt"/>
              </a:rPr>
            </a:br>
            <a:endParaRPr lang="de-CH" sz="400" b="1" i="1" dirty="0">
              <a:solidFill>
                <a:srgbClr val="1F497D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38378B-3092-379D-EAAB-1CA9388B42E2}"/>
              </a:ext>
            </a:extLst>
          </p:cNvPr>
          <p:cNvSpPr/>
          <p:nvPr/>
        </p:nvSpPr>
        <p:spPr>
          <a:xfrm>
            <a:off x="234355" y="5275009"/>
            <a:ext cx="439056" cy="473168"/>
          </a:xfrm>
          <a:prstGeom prst="ellipse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299" t="-1830" r="-7169" b="1830"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326BA-05CD-6F87-FEDF-671F50DEEF81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-1093" t="-510" r="1093" b="7576"/>
          <a:stretch>
            <a:fillRect/>
          </a:stretch>
        </p:blipFill>
        <p:spPr>
          <a:xfrm>
            <a:off x="234355" y="4699478"/>
            <a:ext cx="432491" cy="473168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</p:pic>
      <p:pic>
        <p:nvPicPr>
          <p:cNvPr id="16" name="Picture 1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745819A9-A6B7-7570-71B2-7072D46003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61440" y="5853822"/>
            <a:ext cx="582042" cy="5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9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-2487488" y="-296914"/>
          <a:ext cx="1797" cy="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487488" y="-296914"/>
                        <a:ext cx="1797" cy="1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1083354"/>
            <a:ext cx="5376863" cy="6085796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282" y="6918157"/>
            <a:ext cx="5197641" cy="18262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CH" sz="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© World Energy Council Switzerland (Schweizerischer Energierat) – </a:t>
            </a:r>
            <a:r>
              <a:rPr lang="de-CH" sz="8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Bollstrasse</a:t>
            </a:r>
            <a:r>
              <a:rPr lang="de-CH" sz="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61 – 3076 Worb – Switzerland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80365" y="5400674"/>
            <a:ext cx="4910230" cy="11724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SzPct val="100000"/>
              <a:buFont typeface="Arial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chemeClr val="bg1"/>
                </a:solidFill>
              </a:rPr>
              <a:t>About the World Energy Council:</a:t>
            </a:r>
          </a:p>
          <a:p>
            <a:pPr marL="201342" indent="-201342">
              <a:buFont typeface="Wingdings" panose="05000000000000000000" pitchFamily="2" charset="2"/>
              <a:buChar char="§"/>
            </a:pPr>
            <a:r>
              <a:rPr lang="en-US" sz="1000" i="1" dirty="0">
                <a:solidFill>
                  <a:schemeClr val="bg1"/>
                </a:solidFill>
              </a:rPr>
              <a:t>The World Energy Council is the principal impartial network of energy leaders and practitioners promoting an affordable, stable and environmentally sensitive energy system for the greatest benefit of all. </a:t>
            </a:r>
          </a:p>
          <a:p>
            <a:pPr marL="201342" indent="-201342">
              <a:buFont typeface="Wingdings" panose="05000000000000000000" pitchFamily="2" charset="2"/>
              <a:buChar char="§"/>
            </a:pPr>
            <a:r>
              <a:rPr lang="en-US" sz="1000" i="1" dirty="0">
                <a:solidFill>
                  <a:schemeClr val="bg1"/>
                </a:solidFill>
              </a:rPr>
              <a:t>It is the UN-accredited global energy body, representing the entire energy spectrum, with member </a:t>
            </a:r>
            <a:r>
              <a:rPr lang="en-US" sz="1000" i="1" dirty="0" err="1">
                <a:solidFill>
                  <a:schemeClr val="bg1"/>
                </a:solidFill>
              </a:rPr>
              <a:t>organisations</a:t>
            </a:r>
            <a:r>
              <a:rPr lang="en-US" sz="1000" i="1" dirty="0">
                <a:solidFill>
                  <a:schemeClr val="bg1"/>
                </a:solidFill>
              </a:rPr>
              <a:t> in almost 100 countries.</a:t>
            </a:r>
          </a:p>
          <a:p>
            <a:pPr marL="0" indent="0">
              <a:buNone/>
            </a:pPr>
            <a:endParaRPr lang="de-CH" sz="1000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58C1C-42BC-4769-AC0F-FE86CCB8E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58" y="98416"/>
            <a:ext cx="2402205" cy="902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46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73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  <p:tag name="CUSTOMLAYOUT" val="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EC Office theme">
  <a:themeElements>
    <a:clrScheme name="WEC palette">
      <a:dk1>
        <a:srgbClr val="000000"/>
      </a:dk1>
      <a:lt1>
        <a:srgbClr val="FFFFFF"/>
      </a:lt1>
      <a:dk2>
        <a:srgbClr val="ED8B00"/>
      </a:dk2>
      <a:lt2>
        <a:srgbClr val="236192"/>
      </a:lt2>
      <a:accent1>
        <a:srgbClr val="ED7004"/>
      </a:accent1>
      <a:accent2>
        <a:srgbClr val="05466B"/>
      </a:accent2>
      <a:accent3>
        <a:srgbClr val="9D9D9C"/>
      </a:accent3>
      <a:accent4>
        <a:srgbClr val="575756"/>
      </a:accent4>
      <a:accent5>
        <a:srgbClr val="F9C58B"/>
      </a:accent5>
      <a:accent6>
        <a:srgbClr val="7A9CD1"/>
      </a:accent6>
      <a:hlink>
        <a:srgbClr val="ED8B00"/>
      </a:hlink>
      <a:folHlink>
        <a:srgbClr val="ED8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468</Words>
  <Application>Microsoft Office PowerPoint</Application>
  <PresentationFormat>B5 (ISO) Paper (176x250 mm)</PresentationFormat>
  <Paragraphs>25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WEC Office theme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WEC-EnergyTalk_April24_DE_final</dc:title>
  <dc:creator>Susanne Neubauer</dc:creator>
  <cp:lastModifiedBy>Susanne Neubauer</cp:lastModifiedBy>
  <cp:revision>700</cp:revision>
  <cp:lastPrinted>2017-08-09T12:58:42Z</cp:lastPrinted>
  <dcterms:created xsi:type="dcterms:W3CDTF">2016-01-06T08:16:38Z</dcterms:created>
  <dcterms:modified xsi:type="dcterms:W3CDTF">2025-10-14T13:45:01Z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Fr.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2019-07-18T07:01:21Z</vt:filetime>
  </property>
</Properties>
</file>